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61" r:id="rId3"/>
    <p:sldId id="258" r:id="rId4"/>
    <p:sldId id="260" r:id="rId5"/>
    <p:sldId id="272" r:id="rId6"/>
    <p:sldId id="273" r:id="rId7"/>
    <p:sldId id="262" r:id="rId8"/>
    <p:sldId id="264" r:id="rId9"/>
    <p:sldId id="263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75BDF4-E8A7-4A9D-B17D-E0EFD66ADADC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DF5478-13A7-418B-BD23-7BCA385B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16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DF5478-13A7-418B-BD23-7BCA385BA11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030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DF5478-13A7-418B-BD23-7BCA385BA11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467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DF5478-13A7-418B-BD23-7BCA385BA11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107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DF5478-13A7-418B-BD23-7BCA385BA11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24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483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377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617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385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4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4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391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33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371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798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851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FD655-1E8B-4E15-A67D-173909481450}" type="datetimeFigureOut">
              <a:rPr lang="en-US" smtClean="0"/>
              <a:t>09-Sep-23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B45FB-AC72-4D21-97F5-5647ED4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11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microsoft.com/office/2007/relationships/hdphoto" Target="../media/hdphoto1.wdp"/><Relationship Id="rId7" Type="http://schemas.openxmlformats.org/officeDocument/2006/relationships/image" Target="../media/image2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9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25.png"/><Relationship Id="rId5" Type="http://schemas.openxmlformats.org/officeDocument/2006/relationships/image" Target="../media/image30.png"/><Relationship Id="rId10" Type="http://schemas.openxmlformats.org/officeDocument/2006/relationships/image" Target="../media/image24.png"/><Relationship Id="rId4" Type="http://schemas.microsoft.com/office/2007/relationships/hdphoto" Target="../media/hdphoto1.wdp"/><Relationship Id="rId9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24.png"/><Relationship Id="rId5" Type="http://schemas.openxmlformats.org/officeDocument/2006/relationships/image" Target="../media/image30.png"/><Relationship Id="rId10" Type="http://schemas.openxmlformats.org/officeDocument/2006/relationships/image" Target="../media/image23.png"/><Relationship Id="rId4" Type="http://schemas.microsoft.com/office/2007/relationships/hdphoto" Target="../media/hdphoto1.wdp"/><Relationship Id="rId9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hyperlink" Target="mailto:panagiotis.alexiou@um.edu.mt" TargetMode="External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11" Type="http://schemas.openxmlformats.org/officeDocument/2006/relationships/image" Target="../media/image34.png"/><Relationship Id="rId5" Type="http://schemas.openxmlformats.org/officeDocument/2006/relationships/image" Target="../media/image30.png"/><Relationship Id="rId15" Type="http://schemas.openxmlformats.org/officeDocument/2006/relationships/image" Target="../media/image37.png"/><Relationship Id="rId10" Type="http://schemas.openxmlformats.org/officeDocument/2006/relationships/hyperlink" Target="https://github.com/BioGeMT/MALTAomics-Summer-School" TargetMode="External"/><Relationship Id="rId4" Type="http://schemas.microsoft.com/office/2007/relationships/hdphoto" Target="../media/hdphoto1.wdp"/><Relationship Id="rId9" Type="http://schemas.openxmlformats.org/officeDocument/2006/relationships/image" Target="../media/image27.png"/><Relationship Id="rId1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Malta Destination Management Company | Business Events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673" y="-10487"/>
            <a:ext cx="10300720" cy="6868487"/>
          </a:xfrm>
          <a:prstGeom prst="rect">
            <a:avLst/>
          </a:prstGeom>
        </p:spPr>
      </p:pic>
      <p:pic>
        <p:nvPicPr>
          <p:cNvPr id="6" name="Picture 5" descr="Malta’s Capital Valletta to be European Capital of Culture in 2018 ..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393" y="0"/>
            <a:ext cx="9144000" cy="6858000"/>
          </a:xfrm>
          <a:prstGeom prst="rect">
            <a:avLst/>
          </a:prstGeom>
        </p:spPr>
      </p:pic>
      <p:pic>
        <p:nvPicPr>
          <p:cNvPr id="12" name="Picture 11" descr="The University of Malta Act | Living the Visio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673" y="0"/>
            <a:ext cx="10289573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44823" y="-1"/>
            <a:ext cx="5807447" cy="68580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3E9161F-99F7-6D4A-86E3-55373DCB1492}"/>
              </a:ext>
            </a:extLst>
          </p:cNvPr>
          <p:cNvSpPr txBox="1">
            <a:spLocks/>
          </p:cNvSpPr>
          <p:nvPr/>
        </p:nvSpPr>
        <p:spPr>
          <a:xfrm>
            <a:off x="603363" y="3262215"/>
            <a:ext cx="4975504" cy="13743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1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Panagiotis Alexiou</a:t>
            </a:r>
          </a:p>
          <a:p>
            <a:pPr>
              <a:lnSpc>
                <a:spcPct val="100000"/>
              </a:lnSpc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ERA Chair,</a:t>
            </a:r>
          </a:p>
          <a:p>
            <a:pPr>
              <a:lnSpc>
                <a:spcPct val="100000"/>
              </a:lnSpc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Bioinformatics for Genomics in Malta</a:t>
            </a:r>
          </a:p>
          <a:p>
            <a:pPr>
              <a:lnSpc>
                <a:spcPct val="100000"/>
              </a:lnSpc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(BioGeMT)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A5CAA1-F04C-0644-9B05-13338E1FBDF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36" r="31842"/>
          <a:stretch/>
        </p:blipFill>
        <p:spPr>
          <a:xfrm>
            <a:off x="5690783" y="0"/>
            <a:ext cx="3523348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550AE6-9A24-7F4A-9B7E-BFE33D2F10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109" y="669273"/>
            <a:ext cx="2234427" cy="7220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/>
          <a:srcRect l="1522"/>
          <a:stretch/>
        </p:blipFill>
        <p:spPr>
          <a:xfrm>
            <a:off x="681318" y="5021699"/>
            <a:ext cx="2580122" cy="1019872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632902" y="1738264"/>
            <a:ext cx="5940893" cy="1137351"/>
            <a:chOff x="138180" y="1781676"/>
            <a:chExt cx="5440687" cy="1137351"/>
          </a:xfrm>
        </p:grpSpPr>
        <p:sp>
          <p:nvSpPr>
            <p:cNvPr id="4" name="Title 1">
              <a:extLst>
                <a:ext uri="{FF2B5EF4-FFF2-40B4-BE49-F238E27FC236}">
                  <a16:creationId xmlns:a16="http://schemas.microsoft.com/office/drawing/2014/main" id="{16BCFEF2-3563-E64D-8208-20347567A066}"/>
                </a:ext>
              </a:extLst>
            </p:cNvPr>
            <p:cNvSpPr txBox="1">
              <a:spLocks/>
            </p:cNvSpPr>
            <p:nvPr/>
          </p:nvSpPr>
          <p:spPr>
            <a:xfrm>
              <a:off x="138180" y="1781676"/>
              <a:ext cx="5440687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dirty="0" err="1" smtClean="0"/>
                <a:t>MALTAomics</a:t>
              </a:r>
              <a:r>
                <a:rPr lang="en-US" dirty="0" smtClean="0"/>
                <a:t> Summer School</a:t>
              </a:r>
              <a:endParaRPr lang="en-US" dirty="0"/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6EB8A06A-DD7D-8A4A-A6B5-F53293A6E528}"/>
                </a:ext>
              </a:extLst>
            </p:cNvPr>
            <p:cNvSpPr txBox="1">
              <a:spLocks/>
            </p:cNvSpPr>
            <p:nvPr/>
          </p:nvSpPr>
          <p:spPr>
            <a:xfrm>
              <a:off x="379758" y="2253330"/>
              <a:ext cx="4827673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sz="2400" dirty="0" smtClean="0">
                  <a:latin typeface="Calibri" charset="0"/>
                  <a:ea typeface="Calibri" charset="0"/>
                  <a:cs typeface="Calibri" charset="0"/>
                </a:rPr>
                <a:t>From Multi-omics to Machine Learning</a:t>
              </a:r>
              <a:endParaRPr lang="en-US" sz="2400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093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3931" y="170721"/>
            <a:ext cx="5940893" cy="1137351"/>
            <a:chOff x="138180" y="1781676"/>
            <a:chExt cx="5440687" cy="1137351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16BCFEF2-3563-E64D-8208-20347567A066}"/>
                </a:ext>
              </a:extLst>
            </p:cNvPr>
            <p:cNvSpPr txBox="1">
              <a:spLocks/>
            </p:cNvSpPr>
            <p:nvPr/>
          </p:nvSpPr>
          <p:spPr>
            <a:xfrm>
              <a:off x="138180" y="1781676"/>
              <a:ext cx="5440687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dirty="0" err="1" smtClean="0"/>
                <a:t>MALTAomics</a:t>
              </a:r>
              <a:r>
                <a:rPr lang="en-US" dirty="0" smtClean="0"/>
                <a:t> Summer School</a:t>
              </a:r>
              <a:endParaRPr lang="en-US" dirty="0"/>
            </a:p>
          </p:txBody>
        </p: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6EB8A06A-DD7D-8A4A-A6B5-F53293A6E528}"/>
                </a:ext>
              </a:extLst>
            </p:cNvPr>
            <p:cNvSpPr txBox="1">
              <a:spLocks/>
            </p:cNvSpPr>
            <p:nvPr/>
          </p:nvSpPr>
          <p:spPr>
            <a:xfrm>
              <a:off x="379758" y="2253330"/>
              <a:ext cx="4827673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sz="2400" dirty="0" smtClean="0">
                  <a:latin typeface="Calibri" charset="0"/>
                  <a:ea typeface="Calibri" charset="0"/>
                  <a:cs typeface="Calibri" charset="0"/>
                </a:rPr>
                <a:t>From Multi-omics to Machine Learning</a:t>
              </a:r>
              <a:endParaRPr lang="en-US" sz="2400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153931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398343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568735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9813146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53931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Monday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568735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Tuesday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398343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Thursday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9813146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Friday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-7994" y="5320784"/>
            <a:ext cx="12199994" cy="369332"/>
            <a:chOff x="-7994" y="1729859"/>
            <a:chExt cx="12199994" cy="369332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17:00</a:t>
              </a:r>
              <a:endParaRPr lang="en-US" dirty="0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34905" y="3248323"/>
            <a:ext cx="1838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dirty="0" smtClean="0"/>
              <a:t>Browsing Genes and Genomes with Ensembl</a:t>
            </a:r>
            <a:endParaRPr lang="en-US" dirty="0"/>
          </a:p>
        </p:txBody>
      </p:sp>
      <p:pic>
        <p:nvPicPr>
          <p:cNvPr id="27" name="Picture 4" descr="Ensembl (@ensembl) / 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4250" y1="24250" x2="70500" y2="37000"/>
                        <a14:foregroundMark x1="66750" y1="71500" x2="60250" y2="71500"/>
                        <a14:foregroundMark x1="66750" y1="47250" x2="77000" y2="21750"/>
                        <a14:foregroundMark x1="66750" y1="56500" x2="66750" y2="56500"/>
                        <a14:foregroundMark x1="80250" y1="25000" x2="80250" y2="25000"/>
                        <a14:foregroundMark x1="61500" y1="68500" x2="61500" y2="68500"/>
                        <a14:foregroundMark x1="66750" y1="74500" x2="66750" y2="74500"/>
                        <a14:foregroundMark x1="69250" y1="52250" x2="69250" y2="52250"/>
                        <a14:foregroundMark x1="77000" y1="34500" x2="77000" y2="34500"/>
                        <a14:backgroundMark x1="26000" y1="31750" x2="38750" y2="30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8" y="1914525"/>
            <a:ext cx="746677" cy="74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ounded Rectangle 27"/>
          <p:cNvSpPr/>
          <p:nvPr/>
        </p:nvSpPr>
        <p:spPr>
          <a:xfrm>
            <a:off x="2568735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568735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Tuesday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749707" y="3219517"/>
            <a:ext cx="1838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dirty="0" smtClean="0"/>
              <a:t>Deep Learning for Genomics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749707" y="2908866"/>
            <a:ext cx="1838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Intro to Genomic Data</a:t>
            </a:r>
            <a:endParaRPr lang="en-US" sz="1400" dirty="0"/>
          </a:p>
        </p:txBody>
      </p:sp>
      <p:sp>
        <p:nvSpPr>
          <p:cNvPr id="32" name="TextBox 31"/>
          <p:cNvSpPr txBox="1"/>
          <p:nvPr/>
        </p:nvSpPr>
        <p:spPr>
          <a:xfrm>
            <a:off x="2749707" y="3868722"/>
            <a:ext cx="18383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Gene regulation discovery in the era of 3rd gen sequencing</a:t>
            </a:r>
            <a:endParaRPr lang="en-US" sz="1400" dirty="0"/>
          </a:p>
        </p:txBody>
      </p:sp>
      <p:sp>
        <p:nvSpPr>
          <p:cNvPr id="33" name="TextBox 32"/>
          <p:cNvSpPr txBox="1"/>
          <p:nvPr/>
        </p:nvSpPr>
        <p:spPr>
          <a:xfrm>
            <a:off x="2749707" y="4610261"/>
            <a:ext cx="1838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CNNs for genomic annotation</a:t>
            </a:r>
            <a:endParaRPr lang="en-US" sz="1400" dirty="0"/>
          </a:p>
        </p:txBody>
      </p:sp>
      <p:cxnSp>
        <p:nvCxnSpPr>
          <p:cNvPr id="34" name="Straight Connector 33"/>
          <p:cNvCxnSpPr/>
          <p:nvPr/>
        </p:nvCxnSpPr>
        <p:spPr>
          <a:xfrm>
            <a:off x="3392644" y="3218080"/>
            <a:ext cx="5524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392644" y="3867285"/>
            <a:ext cx="5524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392644" y="4608823"/>
            <a:ext cx="5524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7" name="Picture 2" descr="Dna Special Lineal color ic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679" y="1863028"/>
            <a:ext cx="670796" cy="67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4983539" y="1944853"/>
            <a:ext cx="2200275" cy="3255797"/>
            <a:chOff x="4983539" y="1944853"/>
            <a:chExt cx="2200275" cy="3255797"/>
          </a:xfrm>
        </p:grpSpPr>
        <p:sp>
          <p:nvSpPr>
            <p:cNvPr id="10" name="Rounded Rectangle 9"/>
            <p:cNvSpPr/>
            <p:nvPr/>
          </p:nvSpPr>
          <p:spPr>
            <a:xfrm>
              <a:off x="4983539" y="2219325"/>
              <a:ext cx="2200275" cy="298132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983539" y="2533983"/>
              <a:ext cx="2200275" cy="2857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Wednesday</a:t>
              </a:r>
              <a:endParaRPr lang="en-US" dirty="0"/>
            </a:p>
          </p:txBody>
        </p:sp>
        <p:pic>
          <p:nvPicPr>
            <p:cNvPr id="6146" name="Picture 2" descr="Explainability in AI Blindspot - A Discovery Process for preventing,  detecting, and mitigating bias in AI systems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8965" y="1944853"/>
              <a:ext cx="729421" cy="6265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9" name="TextBox 38"/>
            <p:cNvSpPr txBox="1"/>
            <p:nvPr/>
          </p:nvSpPr>
          <p:spPr>
            <a:xfrm>
              <a:off x="5120269" y="2905795"/>
              <a:ext cx="192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Intro to </a:t>
              </a:r>
              <a:r>
                <a:rPr lang="en-US" sz="1400" dirty="0" smtClean="0"/>
                <a:t>Transcriptomics</a:t>
              </a:r>
              <a:endParaRPr lang="en-US" sz="1400" dirty="0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5763206" y="3227870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5120269" y="3242168"/>
              <a:ext cx="18383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Explainable Artificial Intelligence (XAI)</a:t>
              </a:r>
              <a:endParaRPr lang="en-US" dirty="0"/>
            </a:p>
          </p:txBody>
        </p:sp>
        <p:cxnSp>
          <p:nvCxnSpPr>
            <p:cNvPr id="44" name="Straight Connector 43"/>
            <p:cNvCxnSpPr/>
            <p:nvPr/>
          </p:nvCxnSpPr>
          <p:spPr>
            <a:xfrm>
              <a:off x="5763206" y="4179796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5120269" y="4194093"/>
              <a:ext cx="18383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Explainability for Deep Neural Networks</a:t>
              </a:r>
              <a:endParaRPr lang="en-US" dirty="0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-7994" y="1416345"/>
            <a:ext cx="12199994" cy="369332"/>
            <a:chOff x="-7994" y="1729859"/>
            <a:chExt cx="12199994" cy="369332"/>
          </a:xfrm>
        </p:grpSpPr>
        <p:cxnSp>
          <p:nvCxnSpPr>
            <p:cNvPr id="47" name="Straight Connector 46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09:00</a:t>
              </a:r>
              <a:endParaRPr lang="en-US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-7994" y="5847896"/>
            <a:ext cx="3846650" cy="815756"/>
            <a:chOff x="-101964" y="6129704"/>
            <a:chExt cx="3846650" cy="815756"/>
          </a:xfrm>
        </p:grpSpPr>
        <p:grpSp>
          <p:nvGrpSpPr>
            <p:cNvPr id="51" name="Group 50"/>
            <p:cNvGrpSpPr/>
            <p:nvPr/>
          </p:nvGrpSpPr>
          <p:grpSpPr>
            <a:xfrm>
              <a:off x="-101964" y="6298693"/>
              <a:ext cx="3846650" cy="646767"/>
              <a:chOff x="571499" y="5420302"/>
              <a:chExt cx="10956707" cy="1842237"/>
            </a:xfrm>
          </p:grpSpPr>
          <p:pic>
            <p:nvPicPr>
              <p:cNvPr id="53" name="Picture 2" descr="Logo, company name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5157" y="5420302"/>
                <a:ext cx="3984843" cy="16383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4" name="Picture 4" descr="Graphical user interface, text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10232" y="5807145"/>
                <a:ext cx="4117974" cy="8646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5" name="Picture 6" descr="Text&#10;&#10;Description automatically generated with medium confidence"/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499" y="5420302"/>
                <a:ext cx="3775075" cy="18422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2" name="Rectangle 51"/>
            <p:cNvSpPr/>
            <p:nvPr/>
          </p:nvSpPr>
          <p:spPr>
            <a:xfrm>
              <a:off x="275139" y="6129704"/>
              <a:ext cx="30457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 err="1" smtClean="0">
                  <a:latin typeface="Arial Black" panose="020B0A04020102020204" pitchFamily="34" charset="0"/>
                </a:rPr>
                <a:t>MALTAomics</a:t>
              </a:r>
              <a:r>
                <a:rPr lang="en-US" sz="1400" dirty="0" smtClean="0">
                  <a:latin typeface="Arial Black" panose="020B0A04020102020204" pitchFamily="34" charset="0"/>
                </a:rPr>
                <a:t> Summer School</a:t>
              </a:r>
              <a:endParaRPr lang="en-US" sz="1400" dirty="0"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272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3931" y="170721"/>
            <a:ext cx="5940893" cy="1137351"/>
            <a:chOff x="138180" y="1781676"/>
            <a:chExt cx="5440687" cy="1137351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16BCFEF2-3563-E64D-8208-20347567A066}"/>
                </a:ext>
              </a:extLst>
            </p:cNvPr>
            <p:cNvSpPr txBox="1">
              <a:spLocks/>
            </p:cNvSpPr>
            <p:nvPr/>
          </p:nvSpPr>
          <p:spPr>
            <a:xfrm>
              <a:off x="138180" y="1781676"/>
              <a:ext cx="5440687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dirty="0" err="1" smtClean="0"/>
                <a:t>MALTAomics</a:t>
              </a:r>
              <a:r>
                <a:rPr lang="en-US" dirty="0" smtClean="0"/>
                <a:t> Summer School</a:t>
              </a:r>
              <a:endParaRPr lang="en-US" dirty="0"/>
            </a:p>
          </p:txBody>
        </p: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6EB8A06A-DD7D-8A4A-A6B5-F53293A6E528}"/>
                </a:ext>
              </a:extLst>
            </p:cNvPr>
            <p:cNvSpPr txBox="1">
              <a:spLocks/>
            </p:cNvSpPr>
            <p:nvPr/>
          </p:nvSpPr>
          <p:spPr>
            <a:xfrm>
              <a:off x="379758" y="2253330"/>
              <a:ext cx="4827673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sz="2400" dirty="0" smtClean="0">
                  <a:latin typeface="Calibri" charset="0"/>
                  <a:ea typeface="Calibri" charset="0"/>
                  <a:cs typeface="Calibri" charset="0"/>
                </a:rPr>
                <a:t>From Multi-omics to Machine Learning</a:t>
              </a:r>
              <a:endParaRPr lang="en-US" sz="2400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153931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568735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983539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9813146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53931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Monday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568735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Tuesday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983539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Wednesday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9813146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Friday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-7994" y="5320784"/>
            <a:ext cx="12199994" cy="369332"/>
            <a:chOff x="-7994" y="1729859"/>
            <a:chExt cx="12199994" cy="369332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17:00</a:t>
              </a:r>
              <a:endParaRPr lang="en-US" dirty="0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34905" y="3248323"/>
            <a:ext cx="1838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dirty="0" smtClean="0"/>
              <a:t>Browsing Genes and Genomes with Ensembl</a:t>
            </a:r>
            <a:endParaRPr lang="en-US" dirty="0"/>
          </a:p>
        </p:txBody>
      </p:sp>
      <p:pic>
        <p:nvPicPr>
          <p:cNvPr id="27" name="Picture 4" descr="Ensembl (@ensembl) / X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74250" y1="24250" x2="70500" y2="37000"/>
                        <a14:foregroundMark x1="66750" y1="71500" x2="60250" y2="71500"/>
                        <a14:foregroundMark x1="66750" y1="47250" x2="77000" y2="21750"/>
                        <a14:foregroundMark x1="66750" y1="56500" x2="66750" y2="56500"/>
                        <a14:foregroundMark x1="80250" y1="25000" x2="80250" y2="25000"/>
                        <a14:foregroundMark x1="61500" y1="68500" x2="61500" y2="68500"/>
                        <a14:foregroundMark x1="66750" y1="74500" x2="66750" y2="74500"/>
                        <a14:foregroundMark x1="69250" y1="52250" x2="69250" y2="52250"/>
                        <a14:foregroundMark x1="77000" y1="34500" x2="77000" y2="34500"/>
                        <a14:backgroundMark x1="26000" y1="31750" x2="38750" y2="30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8" y="1914525"/>
            <a:ext cx="746677" cy="74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ounded Rectangle 27"/>
          <p:cNvSpPr/>
          <p:nvPr/>
        </p:nvSpPr>
        <p:spPr>
          <a:xfrm>
            <a:off x="2568735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568735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Tuesday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749707" y="3219517"/>
            <a:ext cx="1838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dirty="0" smtClean="0"/>
              <a:t>Deep Learning for Genomics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749707" y="2908866"/>
            <a:ext cx="1838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Intro to Genomic Data</a:t>
            </a:r>
            <a:endParaRPr lang="en-US" sz="1400" dirty="0"/>
          </a:p>
        </p:txBody>
      </p:sp>
      <p:sp>
        <p:nvSpPr>
          <p:cNvPr id="32" name="TextBox 31"/>
          <p:cNvSpPr txBox="1"/>
          <p:nvPr/>
        </p:nvSpPr>
        <p:spPr>
          <a:xfrm>
            <a:off x="2749707" y="3868722"/>
            <a:ext cx="18383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Gene regulation discovery in the era of 3rd gen sequencing</a:t>
            </a:r>
            <a:endParaRPr lang="en-US" sz="1400" dirty="0"/>
          </a:p>
        </p:txBody>
      </p:sp>
      <p:sp>
        <p:nvSpPr>
          <p:cNvPr id="33" name="TextBox 32"/>
          <p:cNvSpPr txBox="1"/>
          <p:nvPr/>
        </p:nvSpPr>
        <p:spPr>
          <a:xfrm>
            <a:off x="2749707" y="4610261"/>
            <a:ext cx="1838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CNNs for genomic annotation</a:t>
            </a:r>
            <a:endParaRPr lang="en-US" sz="1400" dirty="0"/>
          </a:p>
        </p:txBody>
      </p:sp>
      <p:cxnSp>
        <p:nvCxnSpPr>
          <p:cNvPr id="34" name="Straight Connector 33"/>
          <p:cNvCxnSpPr/>
          <p:nvPr/>
        </p:nvCxnSpPr>
        <p:spPr>
          <a:xfrm>
            <a:off x="3392644" y="3218080"/>
            <a:ext cx="5524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392644" y="3867285"/>
            <a:ext cx="5524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392644" y="4608823"/>
            <a:ext cx="5524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8" name="Picture 2" descr="Dna Special Lineal color ic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679" y="1863028"/>
            <a:ext cx="670796" cy="67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9" name="Group 38"/>
          <p:cNvGrpSpPr/>
          <p:nvPr/>
        </p:nvGrpSpPr>
        <p:grpSpPr>
          <a:xfrm>
            <a:off x="4983539" y="1944853"/>
            <a:ext cx="2200275" cy="3255797"/>
            <a:chOff x="4983539" y="1944853"/>
            <a:chExt cx="2200275" cy="3255797"/>
          </a:xfrm>
        </p:grpSpPr>
        <p:sp>
          <p:nvSpPr>
            <p:cNvPr id="40" name="Rounded Rectangle 39"/>
            <p:cNvSpPr/>
            <p:nvPr/>
          </p:nvSpPr>
          <p:spPr>
            <a:xfrm>
              <a:off x="4983539" y="2219325"/>
              <a:ext cx="2200275" cy="298132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983539" y="2533983"/>
              <a:ext cx="2200275" cy="2857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Wednesday</a:t>
              </a:r>
              <a:endParaRPr lang="en-US" dirty="0"/>
            </a:p>
          </p:txBody>
        </p:sp>
        <p:pic>
          <p:nvPicPr>
            <p:cNvPr id="42" name="Picture 2" descr="Explainability in AI Blindspot - A Discovery Process for preventing,  detecting, and mitigating bias in AI systems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8965" y="1944853"/>
              <a:ext cx="729421" cy="6265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4" name="Straight Connector 43"/>
            <p:cNvCxnSpPr/>
            <p:nvPr/>
          </p:nvCxnSpPr>
          <p:spPr>
            <a:xfrm>
              <a:off x="5763206" y="3227870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5120269" y="3242168"/>
              <a:ext cx="18383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Explainable Artificial Intelligence (XAI)</a:t>
              </a:r>
              <a:endParaRPr lang="en-US" dirty="0"/>
            </a:p>
          </p:txBody>
        </p:sp>
        <p:cxnSp>
          <p:nvCxnSpPr>
            <p:cNvPr id="46" name="Straight Connector 45"/>
            <p:cNvCxnSpPr/>
            <p:nvPr/>
          </p:nvCxnSpPr>
          <p:spPr>
            <a:xfrm>
              <a:off x="5763206" y="4179796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5120269" y="4194093"/>
              <a:ext cx="18383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Explainability for Deep Neural Networks</a:t>
              </a:r>
              <a:endParaRPr lang="en-US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7398343" y="1854500"/>
            <a:ext cx="2200275" cy="3385362"/>
            <a:chOff x="7398343" y="1854500"/>
            <a:chExt cx="2200275" cy="3385362"/>
          </a:xfrm>
        </p:grpSpPr>
        <p:sp>
          <p:nvSpPr>
            <p:cNvPr id="8" name="Rounded Rectangle 7"/>
            <p:cNvSpPr/>
            <p:nvPr/>
          </p:nvSpPr>
          <p:spPr>
            <a:xfrm>
              <a:off x="7398343" y="2219325"/>
              <a:ext cx="2200275" cy="298132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398343" y="2533983"/>
              <a:ext cx="2200275" cy="2857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Thursday</a:t>
              </a:r>
              <a:endParaRPr lang="en-US" dirty="0"/>
            </a:p>
          </p:txBody>
        </p:sp>
        <p:pic>
          <p:nvPicPr>
            <p:cNvPr id="5122" name="Picture 2" descr="Protein Structure Vector Images (over 3,400)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4547" y="1854500"/>
              <a:ext cx="729649" cy="7296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8" name="TextBox 47"/>
            <p:cNvSpPr txBox="1"/>
            <p:nvPr/>
          </p:nvSpPr>
          <p:spPr>
            <a:xfrm>
              <a:off x="7586395" y="3994298"/>
              <a:ext cx="18383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ML for Drug Discovery</a:t>
              </a:r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586395" y="2826614"/>
              <a:ext cx="18383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Computer Aided Drug Design</a:t>
              </a:r>
              <a:endParaRPr lang="en-US" sz="14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7586395" y="3302734"/>
              <a:ext cx="18383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Molecular Representation and Random Forests</a:t>
              </a:r>
              <a:endParaRPr lang="en-US" sz="1400" dirty="0"/>
            </a:p>
          </p:txBody>
        </p:sp>
        <p:cxnSp>
          <p:nvCxnSpPr>
            <p:cNvPr id="52" name="Straight Connector 51"/>
            <p:cNvCxnSpPr/>
            <p:nvPr/>
          </p:nvCxnSpPr>
          <p:spPr>
            <a:xfrm>
              <a:off x="8229332" y="3326284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8229332" y="4017848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8229332" y="4617079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7586395" y="4593531"/>
              <a:ext cx="18383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DL for Protein Structure</a:t>
              </a:r>
              <a:endParaRPr lang="en-US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-7994" y="1416345"/>
            <a:ext cx="12199994" cy="369332"/>
            <a:chOff x="-7994" y="1729859"/>
            <a:chExt cx="12199994" cy="369332"/>
          </a:xfrm>
        </p:grpSpPr>
        <p:cxnSp>
          <p:nvCxnSpPr>
            <p:cNvPr id="57" name="Straight Connector 56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59" name="TextBox 58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09:00</a:t>
              </a:r>
              <a:endParaRPr lang="en-US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-7994" y="5847896"/>
            <a:ext cx="3846650" cy="815756"/>
            <a:chOff x="-101964" y="6129704"/>
            <a:chExt cx="3846650" cy="815756"/>
          </a:xfrm>
        </p:grpSpPr>
        <p:grpSp>
          <p:nvGrpSpPr>
            <p:cNvPr id="61" name="Group 60"/>
            <p:cNvGrpSpPr/>
            <p:nvPr/>
          </p:nvGrpSpPr>
          <p:grpSpPr>
            <a:xfrm>
              <a:off x="-101964" y="6298693"/>
              <a:ext cx="3846650" cy="646767"/>
              <a:chOff x="571499" y="5420302"/>
              <a:chExt cx="10956707" cy="1842237"/>
            </a:xfrm>
          </p:grpSpPr>
          <p:pic>
            <p:nvPicPr>
              <p:cNvPr id="63" name="Picture 2" descr="Logo, company name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5157" y="5420302"/>
                <a:ext cx="3984843" cy="16383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4" name="Picture 4" descr="Graphical user interface, text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10232" y="5807145"/>
                <a:ext cx="4117974" cy="8646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5" name="Picture 6" descr="Text&#10;&#10;Description automatically generated with medium confidence"/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499" y="5420302"/>
                <a:ext cx="3775075" cy="18422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62" name="Rectangle 61"/>
            <p:cNvSpPr/>
            <p:nvPr/>
          </p:nvSpPr>
          <p:spPr>
            <a:xfrm>
              <a:off x="275139" y="6129704"/>
              <a:ext cx="30457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 err="1" smtClean="0">
                  <a:latin typeface="Arial Black" panose="020B0A04020102020204" pitchFamily="34" charset="0"/>
                </a:rPr>
                <a:t>MALTAomics</a:t>
              </a:r>
              <a:r>
                <a:rPr lang="en-US" sz="1400" dirty="0" smtClean="0">
                  <a:latin typeface="Arial Black" panose="020B0A04020102020204" pitchFamily="34" charset="0"/>
                </a:rPr>
                <a:t> Summer School</a:t>
              </a:r>
              <a:endParaRPr lang="en-US" sz="1400" dirty="0">
                <a:latin typeface="Arial Black" panose="020B0A04020102020204" pitchFamily="34" charset="0"/>
              </a:endParaRPr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5120269" y="2905795"/>
            <a:ext cx="1924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Intro to </a:t>
            </a:r>
            <a:r>
              <a:rPr lang="en-US" sz="1400" dirty="0" smtClean="0"/>
              <a:t>Transcriptomics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0508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3931" y="170721"/>
            <a:ext cx="5940893" cy="1137351"/>
            <a:chOff x="138180" y="1781676"/>
            <a:chExt cx="5440687" cy="1137351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16BCFEF2-3563-E64D-8208-20347567A066}"/>
                </a:ext>
              </a:extLst>
            </p:cNvPr>
            <p:cNvSpPr txBox="1">
              <a:spLocks/>
            </p:cNvSpPr>
            <p:nvPr/>
          </p:nvSpPr>
          <p:spPr>
            <a:xfrm>
              <a:off x="138180" y="1781676"/>
              <a:ext cx="5440687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dirty="0" err="1" smtClean="0"/>
                <a:t>MALTAomics</a:t>
              </a:r>
              <a:r>
                <a:rPr lang="en-US" dirty="0" smtClean="0"/>
                <a:t> Summer School</a:t>
              </a:r>
              <a:endParaRPr lang="en-US" dirty="0"/>
            </a:p>
          </p:txBody>
        </p: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6EB8A06A-DD7D-8A4A-A6B5-F53293A6E528}"/>
                </a:ext>
              </a:extLst>
            </p:cNvPr>
            <p:cNvSpPr txBox="1">
              <a:spLocks/>
            </p:cNvSpPr>
            <p:nvPr/>
          </p:nvSpPr>
          <p:spPr>
            <a:xfrm>
              <a:off x="379758" y="2253330"/>
              <a:ext cx="4827673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sz="2400" dirty="0" smtClean="0">
                  <a:latin typeface="Calibri" charset="0"/>
                  <a:ea typeface="Calibri" charset="0"/>
                  <a:cs typeface="Calibri" charset="0"/>
                </a:rPr>
                <a:t>From Multi-omics to Machine Learning</a:t>
              </a:r>
              <a:endParaRPr lang="en-US" sz="2400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153931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568735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983539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9813146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53931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Monday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568735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Tuesday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983539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Wednesday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9813146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Friday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-7994" y="1416345"/>
            <a:ext cx="12199994" cy="369332"/>
            <a:chOff x="-7994" y="1729859"/>
            <a:chExt cx="12199994" cy="369332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09:00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-7994" y="5320784"/>
            <a:ext cx="12199994" cy="369332"/>
            <a:chOff x="-7994" y="1729859"/>
            <a:chExt cx="12199994" cy="369332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17:00</a:t>
              </a:r>
              <a:endParaRPr lang="en-US" dirty="0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34905" y="3248323"/>
            <a:ext cx="1838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dirty="0" smtClean="0"/>
              <a:t>Browsing Genes and Genomes with Ensembl</a:t>
            </a:r>
            <a:endParaRPr lang="en-US" dirty="0"/>
          </a:p>
        </p:txBody>
      </p:sp>
      <p:pic>
        <p:nvPicPr>
          <p:cNvPr id="27" name="Picture 4" descr="Ensembl (@ensembl) / X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74250" y1="24250" x2="70500" y2="37000"/>
                        <a14:foregroundMark x1="66750" y1="71500" x2="60250" y2="71500"/>
                        <a14:foregroundMark x1="66750" y1="47250" x2="77000" y2="21750"/>
                        <a14:foregroundMark x1="66750" y1="56500" x2="66750" y2="56500"/>
                        <a14:foregroundMark x1="80250" y1="25000" x2="80250" y2="25000"/>
                        <a14:foregroundMark x1="61500" y1="68500" x2="61500" y2="68500"/>
                        <a14:foregroundMark x1="66750" y1="74500" x2="66750" y2="74500"/>
                        <a14:foregroundMark x1="69250" y1="52250" x2="69250" y2="52250"/>
                        <a14:foregroundMark x1="77000" y1="34500" x2="77000" y2="34500"/>
                        <a14:backgroundMark x1="26000" y1="31750" x2="38750" y2="30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8" y="1914525"/>
            <a:ext cx="746677" cy="74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ounded Rectangle 27"/>
          <p:cNvSpPr/>
          <p:nvPr/>
        </p:nvSpPr>
        <p:spPr>
          <a:xfrm>
            <a:off x="2568735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568735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Tuesday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749707" y="3219517"/>
            <a:ext cx="1838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dirty="0" smtClean="0"/>
              <a:t>Deep Learning for Genomics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749707" y="2908866"/>
            <a:ext cx="1838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Intro to Genomic Data</a:t>
            </a:r>
            <a:endParaRPr lang="en-US" sz="1400" dirty="0"/>
          </a:p>
        </p:txBody>
      </p:sp>
      <p:sp>
        <p:nvSpPr>
          <p:cNvPr id="32" name="TextBox 31"/>
          <p:cNvSpPr txBox="1"/>
          <p:nvPr/>
        </p:nvSpPr>
        <p:spPr>
          <a:xfrm>
            <a:off x="2749707" y="3868722"/>
            <a:ext cx="18383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Gene regulation discovery in the era of 3rd gen sequencing</a:t>
            </a:r>
            <a:endParaRPr lang="en-US" sz="1400" dirty="0"/>
          </a:p>
        </p:txBody>
      </p:sp>
      <p:sp>
        <p:nvSpPr>
          <p:cNvPr id="33" name="TextBox 32"/>
          <p:cNvSpPr txBox="1"/>
          <p:nvPr/>
        </p:nvSpPr>
        <p:spPr>
          <a:xfrm>
            <a:off x="2749707" y="4610261"/>
            <a:ext cx="1838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CNNs for genomic annotation</a:t>
            </a:r>
            <a:endParaRPr lang="en-US" sz="1400" dirty="0"/>
          </a:p>
        </p:txBody>
      </p:sp>
      <p:cxnSp>
        <p:nvCxnSpPr>
          <p:cNvPr id="34" name="Straight Connector 33"/>
          <p:cNvCxnSpPr/>
          <p:nvPr/>
        </p:nvCxnSpPr>
        <p:spPr>
          <a:xfrm>
            <a:off x="3392644" y="3218080"/>
            <a:ext cx="5524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392644" y="3867285"/>
            <a:ext cx="5524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392644" y="4608823"/>
            <a:ext cx="5524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8" name="Picture 2" descr="Dna Special Lineal color ic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679" y="1863028"/>
            <a:ext cx="670796" cy="67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9" name="Group 38"/>
          <p:cNvGrpSpPr/>
          <p:nvPr/>
        </p:nvGrpSpPr>
        <p:grpSpPr>
          <a:xfrm>
            <a:off x="4983539" y="1944853"/>
            <a:ext cx="2200275" cy="3255797"/>
            <a:chOff x="4983539" y="1944853"/>
            <a:chExt cx="2200275" cy="3255797"/>
          </a:xfrm>
        </p:grpSpPr>
        <p:sp>
          <p:nvSpPr>
            <p:cNvPr id="40" name="Rounded Rectangle 39"/>
            <p:cNvSpPr/>
            <p:nvPr/>
          </p:nvSpPr>
          <p:spPr>
            <a:xfrm>
              <a:off x="4983539" y="2219325"/>
              <a:ext cx="2200275" cy="298132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983539" y="2533983"/>
              <a:ext cx="2200275" cy="2857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Wednesday</a:t>
              </a:r>
              <a:endParaRPr lang="en-US" dirty="0"/>
            </a:p>
          </p:txBody>
        </p:sp>
        <p:pic>
          <p:nvPicPr>
            <p:cNvPr id="42" name="Picture 2" descr="Explainability in AI Blindspot - A Discovery Process for preventing,  detecting, and mitigating bias in AI systems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8965" y="1944853"/>
              <a:ext cx="729421" cy="6265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4" name="Straight Connector 43"/>
            <p:cNvCxnSpPr/>
            <p:nvPr/>
          </p:nvCxnSpPr>
          <p:spPr>
            <a:xfrm>
              <a:off x="5763206" y="3227870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5120269" y="3242168"/>
              <a:ext cx="18383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Explainable Artificial Intelligence (XAI)</a:t>
              </a:r>
              <a:endParaRPr lang="en-US" dirty="0"/>
            </a:p>
          </p:txBody>
        </p:sp>
        <p:cxnSp>
          <p:nvCxnSpPr>
            <p:cNvPr id="46" name="Straight Connector 45"/>
            <p:cNvCxnSpPr/>
            <p:nvPr/>
          </p:nvCxnSpPr>
          <p:spPr>
            <a:xfrm>
              <a:off x="5763206" y="4179796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5120269" y="4194093"/>
              <a:ext cx="18383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Explainability for Deep Neural Networks</a:t>
              </a:r>
              <a:endParaRPr lang="en-US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7398343" y="1854500"/>
            <a:ext cx="2200275" cy="3385362"/>
            <a:chOff x="7398343" y="1854500"/>
            <a:chExt cx="2200275" cy="3385362"/>
          </a:xfrm>
        </p:grpSpPr>
        <p:sp>
          <p:nvSpPr>
            <p:cNvPr id="8" name="Rounded Rectangle 7"/>
            <p:cNvSpPr/>
            <p:nvPr/>
          </p:nvSpPr>
          <p:spPr>
            <a:xfrm>
              <a:off x="7398343" y="2219325"/>
              <a:ext cx="2200275" cy="298132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398343" y="2533983"/>
              <a:ext cx="2200275" cy="2857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Thursday</a:t>
              </a:r>
              <a:endParaRPr lang="en-US" dirty="0"/>
            </a:p>
          </p:txBody>
        </p:sp>
        <p:pic>
          <p:nvPicPr>
            <p:cNvPr id="5122" name="Picture 2" descr="Protein Structure Vector Images (over 3,400)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4547" y="1854500"/>
              <a:ext cx="729649" cy="7296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8" name="TextBox 47"/>
            <p:cNvSpPr txBox="1"/>
            <p:nvPr/>
          </p:nvSpPr>
          <p:spPr>
            <a:xfrm>
              <a:off x="7586395" y="3994298"/>
              <a:ext cx="18383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ML for Drug Discovery</a:t>
              </a:r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586395" y="2826614"/>
              <a:ext cx="18383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Computer Aided Drug Design</a:t>
              </a:r>
              <a:endParaRPr lang="en-US" sz="14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7586395" y="3302734"/>
              <a:ext cx="18383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Molecular Representation and Random Forests</a:t>
              </a:r>
              <a:endParaRPr lang="en-US" sz="1400" dirty="0"/>
            </a:p>
          </p:txBody>
        </p:sp>
        <p:cxnSp>
          <p:nvCxnSpPr>
            <p:cNvPr id="52" name="Straight Connector 51"/>
            <p:cNvCxnSpPr/>
            <p:nvPr/>
          </p:nvCxnSpPr>
          <p:spPr>
            <a:xfrm>
              <a:off x="8229332" y="3326284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8229332" y="4017848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8229332" y="4617079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7586395" y="4593531"/>
              <a:ext cx="18383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DL for Protein Structure</a:t>
              </a:r>
              <a:endParaRPr lang="en-US" dirty="0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10018754" y="3620836"/>
            <a:ext cx="1838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600" dirty="0" smtClean="0"/>
              <a:t>Dissemination and Communication of Research</a:t>
            </a:r>
            <a:endParaRPr lang="en-US" sz="1600" dirty="0"/>
          </a:p>
        </p:txBody>
      </p:sp>
      <p:sp>
        <p:nvSpPr>
          <p:cNvPr id="57" name="TextBox 56"/>
          <p:cNvSpPr txBox="1"/>
          <p:nvPr/>
        </p:nvSpPr>
        <p:spPr>
          <a:xfrm>
            <a:off x="10018754" y="2853018"/>
            <a:ext cx="18383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Breakthroughs and Challenges in Multi-omics</a:t>
            </a:r>
            <a:endParaRPr lang="en-US" sz="1400" dirty="0"/>
          </a:p>
        </p:txBody>
      </p:sp>
      <p:sp>
        <p:nvSpPr>
          <p:cNvPr id="59" name="TextBox 58"/>
          <p:cNvSpPr txBox="1"/>
          <p:nvPr/>
        </p:nvSpPr>
        <p:spPr>
          <a:xfrm>
            <a:off x="10018754" y="4480986"/>
            <a:ext cx="18383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Round Table:</a:t>
            </a:r>
          </a:p>
          <a:p>
            <a:pPr algn="ctr"/>
            <a:r>
              <a:rPr lang="mt-MT" sz="1400" dirty="0" smtClean="0"/>
              <a:t>Biomedical Research and AI</a:t>
            </a:r>
            <a:endParaRPr lang="en-US" sz="1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10661691" y="3606259"/>
            <a:ext cx="5524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10661691" y="4466410"/>
            <a:ext cx="5524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8194" name="Picture 2" descr="Future icons for free download | Freepik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7314" y="1953423"/>
            <a:ext cx="506827" cy="506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3" name="Group 62"/>
          <p:cNvGrpSpPr/>
          <p:nvPr/>
        </p:nvGrpSpPr>
        <p:grpSpPr>
          <a:xfrm>
            <a:off x="-7994" y="5847896"/>
            <a:ext cx="3846650" cy="815756"/>
            <a:chOff x="-101964" y="6129704"/>
            <a:chExt cx="3846650" cy="815756"/>
          </a:xfrm>
        </p:grpSpPr>
        <p:grpSp>
          <p:nvGrpSpPr>
            <p:cNvPr id="64" name="Group 63"/>
            <p:cNvGrpSpPr/>
            <p:nvPr/>
          </p:nvGrpSpPr>
          <p:grpSpPr>
            <a:xfrm>
              <a:off x="-101964" y="6298693"/>
              <a:ext cx="3846650" cy="646767"/>
              <a:chOff x="571499" y="5420302"/>
              <a:chExt cx="10956707" cy="1842237"/>
            </a:xfrm>
          </p:grpSpPr>
          <p:pic>
            <p:nvPicPr>
              <p:cNvPr id="66" name="Picture 2" descr="Logo, company name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5157" y="5420302"/>
                <a:ext cx="3984843" cy="16383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7" name="Picture 4" descr="Graphical user interface, text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10232" y="5807145"/>
                <a:ext cx="4117974" cy="8646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8" name="Picture 6" descr="Text&#10;&#10;Description automatically generated with medium confidence"/>
              <p:cNvPicPr>
                <a:picLocks noChangeAspect="1" noChangeArrowheads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499" y="5420302"/>
                <a:ext cx="3775075" cy="18422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65" name="Rectangle 64"/>
            <p:cNvSpPr/>
            <p:nvPr/>
          </p:nvSpPr>
          <p:spPr>
            <a:xfrm>
              <a:off x="275139" y="6129704"/>
              <a:ext cx="30457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 err="1" smtClean="0">
                  <a:latin typeface="Arial Black" panose="020B0A04020102020204" pitchFamily="34" charset="0"/>
                </a:rPr>
                <a:t>MALTAomics</a:t>
              </a:r>
              <a:r>
                <a:rPr lang="en-US" sz="1400" dirty="0" smtClean="0">
                  <a:latin typeface="Arial Black" panose="020B0A04020102020204" pitchFamily="34" charset="0"/>
                </a:rPr>
                <a:t> Summer School</a:t>
              </a:r>
              <a:endParaRPr lang="en-US" sz="1400" dirty="0">
                <a:latin typeface="Arial Black" panose="020B0A04020102020204" pitchFamily="34" charset="0"/>
              </a:endParaRPr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5120269" y="2905795"/>
            <a:ext cx="1924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Intro to </a:t>
            </a:r>
            <a:r>
              <a:rPr lang="en-US" sz="1400" dirty="0" smtClean="0"/>
              <a:t>Transcriptomics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13983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>
            <a:off x="153931" y="51825"/>
            <a:ext cx="11859490" cy="3385362"/>
            <a:chOff x="153931" y="1340696"/>
            <a:chExt cx="11859490" cy="3385362"/>
          </a:xfrm>
        </p:grpSpPr>
        <p:sp>
          <p:nvSpPr>
            <p:cNvPr id="7" name="Rounded Rectangle 6"/>
            <p:cNvSpPr/>
            <p:nvPr/>
          </p:nvSpPr>
          <p:spPr>
            <a:xfrm>
              <a:off x="153931" y="1688103"/>
              <a:ext cx="2200275" cy="298132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568735" y="1688103"/>
              <a:ext cx="2200275" cy="298132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4983539" y="1688103"/>
              <a:ext cx="2200275" cy="298132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9813146" y="1688103"/>
              <a:ext cx="2200275" cy="298132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3931" y="2002761"/>
              <a:ext cx="2200275" cy="2857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Monday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568735" y="2002761"/>
              <a:ext cx="2200275" cy="2857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Tuesday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983539" y="2002761"/>
              <a:ext cx="2200275" cy="2857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Wednesday</a:t>
              </a:r>
              <a:endParaRPr lang="en-US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9813146" y="2002761"/>
              <a:ext cx="2200275" cy="2857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Friday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34905" y="2717101"/>
              <a:ext cx="18383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Browsing Genes and Genomes with Ensembl</a:t>
              </a:r>
              <a:endParaRPr lang="en-US" dirty="0"/>
            </a:p>
          </p:txBody>
        </p:sp>
        <p:pic>
          <p:nvPicPr>
            <p:cNvPr id="27" name="Picture 4" descr="Ensembl (@ensembl) / X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74250" y1="24250" x2="70500" y2="37000"/>
                          <a14:foregroundMark x1="66750" y1="71500" x2="60250" y2="71500"/>
                          <a14:foregroundMark x1="66750" y1="47250" x2="77000" y2="21750"/>
                          <a14:foregroundMark x1="66750" y1="56500" x2="66750" y2="56500"/>
                          <a14:foregroundMark x1="80250" y1="25000" x2="80250" y2="25000"/>
                          <a14:foregroundMark x1="61500" y1="68500" x2="61500" y2="68500"/>
                          <a14:foregroundMark x1="66750" y1="74500" x2="66750" y2="74500"/>
                          <a14:foregroundMark x1="69250" y1="52250" x2="69250" y2="52250"/>
                          <a14:foregroundMark x1="77000" y1="34500" x2="77000" y2="34500"/>
                          <a14:backgroundMark x1="26000" y1="31750" x2="38750" y2="30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6008" y="1400721"/>
              <a:ext cx="746677" cy="746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ounded Rectangle 27"/>
            <p:cNvSpPr/>
            <p:nvPr/>
          </p:nvSpPr>
          <p:spPr>
            <a:xfrm>
              <a:off x="2568735" y="1688103"/>
              <a:ext cx="2200275" cy="298132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568735" y="2002761"/>
              <a:ext cx="2200275" cy="2857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Tuesday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749707" y="2688295"/>
              <a:ext cx="18383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Deep Learning for Genomics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749707" y="2377644"/>
              <a:ext cx="18383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Intro to Genomic Data</a:t>
              </a:r>
              <a:endParaRPr lang="en-US" sz="14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749707" y="3337500"/>
              <a:ext cx="18383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Gene regulation discovery in the era of 3rd gen sequencing</a:t>
              </a:r>
              <a:endParaRPr lang="en-US" sz="14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749707" y="4079039"/>
              <a:ext cx="18383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CNNs for genomic annotation</a:t>
              </a:r>
              <a:endParaRPr lang="en-US" sz="1400" dirty="0"/>
            </a:p>
          </p:txBody>
        </p:sp>
        <p:cxnSp>
          <p:nvCxnSpPr>
            <p:cNvPr id="34" name="Straight Connector 33"/>
            <p:cNvCxnSpPr/>
            <p:nvPr/>
          </p:nvCxnSpPr>
          <p:spPr>
            <a:xfrm>
              <a:off x="3392644" y="2686858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392644" y="3336063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392644" y="4077601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38" name="Picture 2" descr="Dna Special Lineal color icon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52679" y="1349224"/>
              <a:ext cx="670796" cy="6707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9" name="Group 38"/>
            <p:cNvGrpSpPr/>
            <p:nvPr/>
          </p:nvGrpSpPr>
          <p:grpSpPr>
            <a:xfrm>
              <a:off x="4983539" y="1413631"/>
              <a:ext cx="2200275" cy="3255797"/>
              <a:chOff x="4983539" y="1944853"/>
              <a:chExt cx="2200275" cy="3255797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4983539" y="2219325"/>
                <a:ext cx="2200275" cy="2981325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4983539" y="2533983"/>
                <a:ext cx="2200275" cy="28575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mt-MT" dirty="0" smtClean="0"/>
                  <a:t>Wednesday</a:t>
                </a:r>
                <a:endParaRPr lang="en-US" dirty="0"/>
              </a:p>
            </p:txBody>
          </p:sp>
          <p:pic>
            <p:nvPicPr>
              <p:cNvPr id="42" name="Picture 2" descr="Explainability in AI Blindspot - A Discovery Process for preventing,  detecting, and mitigating bias in AI systems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8965" y="1944853"/>
                <a:ext cx="729421" cy="62654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44" name="Straight Connector 43"/>
              <p:cNvCxnSpPr/>
              <p:nvPr/>
            </p:nvCxnSpPr>
            <p:spPr>
              <a:xfrm>
                <a:off x="5763206" y="3227870"/>
                <a:ext cx="552450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5" name="TextBox 44"/>
              <p:cNvSpPr txBox="1"/>
              <p:nvPr/>
            </p:nvSpPr>
            <p:spPr>
              <a:xfrm>
                <a:off x="5120269" y="3242168"/>
                <a:ext cx="183832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mt-MT" dirty="0" smtClean="0"/>
                  <a:t>Explainable Artificial Intelligence (XAI)</a:t>
                </a:r>
                <a:endParaRPr lang="en-US" dirty="0"/>
              </a:p>
            </p:txBody>
          </p:sp>
          <p:cxnSp>
            <p:nvCxnSpPr>
              <p:cNvPr id="46" name="Straight Connector 45"/>
              <p:cNvCxnSpPr/>
              <p:nvPr/>
            </p:nvCxnSpPr>
            <p:spPr>
              <a:xfrm>
                <a:off x="5763206" y="4179796"/>
                <a:ext cx="552450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7" name="TextBox 46"/>
              <p:cNvSpPr txBox="1"/>
              <p:nvPr/>
            </p:nvSpPr>
            <p:spPr>
              <a:xfrm>
                <a:off x="5120269" y="4194093"/>
                <a:ext cx="183832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mt-MT" dirty="0" smtClean="0"/>
                  <a:t>Explainability for Deep Neural Networks</a:t>
                </a:r>
                <a:endParaRPr lang="en-US" dirty="0"/>
              </a:p>
            </p:txBody>
          </p:sp>
        </p:grpSp>
        <p:grpSp>
          <p:nvGrpSpPr>
            <p:cNvPr id="2" name="Group 1"/>
            <p:cNvGrpSpPr/>
            <p:nvPr/>
          </p:nvGrpSpPr>
          <p:grpSpPr>
            <a:xfrm>
              <a:off x="7398343" y="1340696"/>
              <a:ext cx="2200275" cy="3385362"/>
              <a:chOff x="7398343" y="1854500"/>
              <a:chExt cx="2200275" cy="3385362"/>
            </a:xfrm>
          </p:grpSpPr>
          <p:sp>
            <p:nvSpPr>
              <p:cNvPr id="8" name="Rounded Rectangle 7"/>
              <p:cNvSpPr/>
              <p:nvPr/>
            </p:nvSpPr>
            <p:spPr>
              <a:xfrm>
                <a:off x="7398343" y="2219325"/>
                <a:ext cx="2200275" cy="2981325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7398343" y="2533983"/>
                <a:ext cx="2200275" cy="28575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mt-MT" dirty="0" smtClean="0"/>
                  <a:t>Thursday</a:t>
                </a:r>
                <a:endParaRPr lang="en-US" dirty="0"/>
              </a:p>
            </p:txBody>
          </p:sp>
          <p:pic>
            <p:nvPicPr>
              <p:cNvPr id="5122" name="Picture 2" descr="Protein Structure Vector Images (over 3,400)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114547" y="1854500"/>
                <a:ext cx="729649" cy="72964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8" name="TextBox 47"/>
              <p:cNvSpPr txBox="1"/>
              <p:nvPr/>
            </p:nvSpPr>
            <p:spPr>
              <a:xfrm>
                <a:off x="7586395" y="3994298"/>
                <a:ext cx="183832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mt-MT" dirty="0" smtClean="0"/>
                  <a:t>ML for Drug Discovery</a:t>
                </a:r>
                <a:endParaRPr lang="en-US" dirty="0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7586395" y="2826614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mt-MT" sz="1400" dirty="0" smtClean="0"/>
                  <a:t>Computer Aided Drug Design</a:t>
                </a:r>
                <a:endParaRPr lang="en-US" sz="1400" dirty="0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7586395" y="3302734"/>
                <a:ext cx="1838325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mt-MT" sz="1400" dirty="0" smtClean="0"/>
                  <a:t>Molecular Representation and Random Forests</a:t>
                </a:r>
                <a:endParaRPr lang="en-US" sz="1400" dirty="0"/>
              </a:p>
            </p:txBody>
          </p:sp>
          <p:cxnSp>
            <p:nvCxnSpPr>
              <p:cNvPr id="52" name="Straight Connector 51"/>
              <p:cNvCxnSpPr/>
              <p:nvPr/>
            </p:nvCxnSpPr>
            <p:spPr>
              <a:xfrm>
                <a:off x="8229332" y="3326284"/>
                <a:ext cx="552450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8229332" y="4017848"/>
                <a:ext cx="552450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8229332" y="4617079"/>
                <a:ext cx="552450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5" name="TextBox 54"/>
              <p:cNvSpPr txBox="1"/>
              <p:nvPr/>
            </p:nvSpPr>
            <p:spPr>
              <a:xfrm>
                <a:off x="7586395" y="4593531"/>
                <a:ext cx="183832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mt-MT" dirty="0" smtClean="0"/>
                  <a:t>DL for Protein Structure</a:t>
                </a:r>
                <a:endParaRPr lang="en-US" dirty="0"/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10018754" y="3089614"/>
              <a:ext cx="183832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600" dirty="0" smtClean="0"/>
                <a:t>Dissemination and Communication of Research</a:t>
              </a:r>
              <a:endParaRPr lang="en-US" sz="16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018754" y="2321796"/>
              <a:ext cx="18383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Breakthroughs and Challenges in Multi-omics</a:t>
              </a:r>
              <a:endParaRPr lang="en-US" sz="14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10018754" y="3949764"/>
              <a:ext cx="18383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Round Table:</a:t>
              </a:r>
            </a:p>
            <a:p>
              <a:pPr algn="ctr"/>
              <a:r>
                <a:rPr lang="mt-MT" sz="1400" dirty="0" smtClean="0"/>
                <a:t>Biomedical Research and AI</a:t>
              </a:r>
              <a:endParaRPr lang="en-US" sz="1400" dirty="0"/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10661691" y="3075037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10661691" y="3935188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8194" name="Picture 2" descr="Future icons for free download | Freepik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07314" y="1422201"/>
              <a:ext cx="506827" cy="5068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Rectangle 2"/>
          <p:cNvSpPr/>
          <p:nvPr/>
        </p:nvSpPr>
        <p:spPr>
          <a:xfrm>
            <a:off x="6552042" y="6488668"/>
            <a:ext cx="57453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10"/>
              </a:rPr>
              <a:t>https://github.com/BioGeMT/MALTAomics-Summer-School</a:t>
            </a:r>
            <a:r>
              <a:rPr lang="mt-MT" dirty="0" smtClean="0"/>
              <a:t> 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53006" y="3547739"/>
            <a:ext cx="2362904" cy="2903299"/>
          </a:xfrm>
          <a:prstGeom prst="rect">
            <a:avLst/>
          </a:prstGeom>
        </p:spPr>
      </p:pic>
      <p:grpSp>
        <p:nvGrpSpPr>
          <p:cNvPr id="9224" name="Group 9223"/>
          <p:cNvGrpSpPr/>
          <p:nvPr/>
        </p:nvGrpSpPr>
        <p:grpSpPr>
          <a:xfrm>
            <a:off x="167217" y="4631274"/>
            <a:ext cx="3284010" cy="2226726"/>
            <a:chOff x="3538377" y="3539420"/>
            <a:chExt cx="3284010" cy="2226726"/>
          </a:xfrm>
        </p:grpSpPr>
        <p:grpSp>
          <p:nvGrpSpPr>
            <p:cNvPr id="63" name="Group 62"/>
            <p:cNvGrpSpPr/>
            <p:nvPr/>
          </p:nvGrpSpPr>
          <p:grpSpPr>
            <a:xfrm>
              <a:off x="3538377" y="3643948"/>
              <a:ext cx="3284010" cy="2122198"/>
              <a:chOff x="943800" y="3462715"/>
              <a:chExt cx="2818427" cy="1821328"/>
            </a:xfrm>
          </p:grpSpPr>
          <p:pic>
            <p:nvPicPr>
              <p:cNvPr id="70" name="Picture 69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43800" y="3462715"/>
                <a:ext cx="1314949" cy="1368127"/>
              </a:xfrm>
              <a:prstGeom prst="flowChartConnector">
                <a:avLst/>
              </a:prstGeom>
              <a:ln w="76200">
                <a:solidFill>
                  <a:srgbClr val="FFC00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58" name="TextBox 57"/>
              <p:cNvSpPr txBox="1"/>
              <p:nvPr/>
            </p:nvSpPr>
            <p:spPr>
              <a:xfrm>
                <a:off x="1031767" y="4967072"/>
                <a:ext cx="2730460" cy="3169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mt-MT" dirty="0" smtClean="0">
                    <a:hlinkClick r:id="rId13"/>
                  </a:rPr>
                  <a:t>panagiotis.alexiou@um.edu.mt</a:t>
                </a:r>
                <a:r>
                  <a:rPr lang="mt-MT" dirty="0" smtClean="0"/>
                  <a:t> </a:t>
                </a:r>
                <a:endParaRPr lang="en-US" dirty="0"/>
              </a:p>
            </p:txBody>
          </p:sp>
        </p:grpSp>
        <p:grpSp>
          <p:nvGrpSpPr>
            <p:cNvPr id="9223" name="Group 9222"/>
            <p:cNvGrpSpPr/>
            <p:nvPr/>
          </p:nvGrpSpPr>
          <p:grpSpPr>
            <a:xfrm>
              <a:off x="5265896" y="3539420"/>
              <a:ext cx="1547070" cy="1909395"/>
              <a:chOff x="4955853" y="3695215"/>
              <a:chExt cx="1547070" cy="1909395"/>
            </a:xfrm>
          </p:grpSpPr>
          <p:pic>
            <p:nvPicPr>
              <p:cNvPr id="9216" name="Picture 9215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955853" y="3695215"/>
                <a:ext cx="1547070" cy="1909395"/>
              </a:xfrm>
              <a:prstGeom prst="rect">
                <a:avLst/>
              </a:prstGeom>
            </p:spPr>
          </p:pic>
          <p:sp>
            <p:nvSpPr>
              <p:cNvPr id="9217" name="Rectangle 9216"/>
              <p:cNvSpPr/>
              <p:nvPr/>
            </p:nvSpPr>
            <p:spPr>
              <a:xfrm>
                <a:off x="5040470" y="5160816"/>
                <a:ext cx="1340283" cy="355869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mt-MT" sz="1600" dirty="0" smtClean="0"/>
                  <a:t>Panos Alexiou</a:t>
                </a:r>
                <a:endParaRPr lang="en-US" sz="1600" dirty="0"/>
              </a:p>
            </p:txBody>
          </p:sp>
        </p:grpSp>
      </p:grpSp>
      <p:sp>
        <p:nvSpPr>
          <p:cNvPr id="9219" name="Rectangle 9218"/>
          <p:cNvSpPr/>
          <p:nvPr/>
        </p:nvSpPr>
        <p:spPr>
          <a:xfrm>
            <a:off x="9486513" y="5889435"/>
            <a:ext cx="2104596" cy="4508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GitHub Repository</a:t>
            </a:r>
            <a:endParaRPr lang="en-US" dirty="0"/>
          </a:p>
        </p:txBody>
      </p:sp>
      <p:pic>
        <p:nvPicPr>
          <p:cNvPr id="9225" name="Picture 922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922288" y="3829532"/>
            <a:ext cx="4916136" cy="1059579"/>
          </a:xfrm>
          <a:prstGeom prst="rect">
            <a:avLst/>
          </a:prstGeom>
        </p:spPr>
      </p:pic>
      <p:pic>
        <p:nvPicPr>
          <p:cNvPr id="9227" name="Picture 4" descr="Welcome Script Images – Browse 24,540 Stock Photos, Vectors, and Video |  Adobe Stock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587" y="4853371"/>
            <a:ext cx="3296910" cy="1203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TextBox 63"/>
          <p:cNvSpPr txBox="1"/>
          <p:nvPr/>
        </p:nvSpPr>
        <p:spPr>
          <a:xfrm>
            <a:off x="5079813" y="1042671"/>
            <a:ext cx="1924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sz="1400" dirty="0" smtClean="0"/>
              <a:t>Intro to </a:t>
            </a:r>
            <a:r>
              <a:rPr lang="en-US" sz="1400" dirty="0" smtClean="0"/>
              <a:t>Transcriptomics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12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07116" y="2889996"/>
            <a:ext cx="10956707" cy="1842237"/>
            <a:chOff x="571499" y="5420302"/>
            <a:chExt cx="10956707" cy="1842237"/>
          </a:xfrm>
        </p:grpSpPr>
        <p:pic>
          <p:nvPicPr>
            <p:cNvPr id="3074" name="Picture 2" descr="Logo, company name&#10;&#10;Description automatically generated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5157" y="5420302"/>
              <a:ext cx="3984843" cy="1638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Graphical user interface, text&#10;&#10;Description automatically generated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10232" y="5807145"/>
              <a:ext cx="4117974" cy="864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Text&#10;&#10;Description automatically generated with medium confidenc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499" y="5420302"/>
              <a:ext cx="3775075" cy="18422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/>
          <p:cNvGrpSpPr/>
          <p:nvPr/>
        </p:nvGrpSpPr>
        <p:grpSpPr>
          <a:xfrm>
            <a:off x="2231261" y="4953230"/>
            <a:ext cx="7908416" cy="1714704"/>
            <a:chOff x="4176837" y="-19253"/>
            <a:chExt cx="7908416" cy="1714704"/>
          </a:xfrm>
        </p:grpSpPr>
        <p:pic>
          <p:nvPicPr>
            <p:cNvPr id="3080" name="Picture 8" descr="https://mcst.gov.mt/wp-content/uploads/2021/09/IPAS-Logo-01-300x178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6837" y="-19253"/>
              <a:ext cx="2857500" cy="16954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" name="Group 5"/>
            <p:cNvGrpSpPr/>
            <p:nvPr/>
          </p:nvGrpSpPr>
          <p:grpSpPr>
            <a:xfrm>
              <a:off x="7024914" y="69851"/>
              <a:ext cx="5060339" cy="1625600"/>
              <a:chOff x="4281714" y="391886"/>
              <a:chExt cx="2801257" cy="899885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4281714" y="391886"/>
                <a:ext cx="2801257" cy="899885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082" name="Picture 10" descr="logo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92146" y="414337"/>
                <a:ext cx="2762250" cy="8667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13" name="Picture 4" descr="Welcome Script Images – Browse 24,540 Stock Photos, Vectors, and Video |  Adobe Stock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7014" y="106913"/>
            <a:ext cx="3296910" cy="1203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/>
          <p:cNvGrpSpPr/>
          <p:nvPr/>
        </p:nvGrpSpPr>
        <p:grpSpPr>
          <a:xfrm>
            <a:off x="3215023" y="1531649"/>
            <a:ext cx="5940893" cy="1137351"/>
            <a:chOff x="138180" y="1781676"/>
            <a:chExt cx="5440687" cy="1137351"/>
          </a:xfrm>
        </p:grpSpPr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16BCFEF2-3563-E64D-8208-20347567A066}"/>
                </a:ext>
              </a:extLst>
            </p:cNvPr>
            <p:cNvSpPr txBox="1">
              <a:spLocks/>
            </p:cNvSpPr>
            <p:nvPr/>
          </p:nvSpPr>
          <p:spPr>
            <a:xfrm>
              <a:off x="138180" y="1781676"/>
              <a:ext cx="5440687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dirty="0" err="1" smtClean="0"/>
                <a:t>MALTAomics</a:t>
              </a:r>
              <a:r>
                <a:rPr lang="en-US" dirty="0" smtClean="0"/>
                <a:t> Summer School</a:t>
              </a:r>
              <a:endParaRPr lang="en-US" dirty="0"/>
            </a:p>
          </p:txBody>
        </p:sp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6EB8A06A-DD7D-8A4A-A6B5-F53293A6E528}"/>
                </a:ext>
              </a:extLst>
            </p:cNvPr>
            <p:cNvSpPr txBox="1">
              <a:spLocks/>
            </p:cNvSpPr>
            <p:nvPr/>
          </p:nvSpPr>
          <p:spPr>
            <a:xfrm>
              <a:off x="379758" y="2253330"/>
              <a:ext cx="4827673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sz="2400" dirty="0" smtClean="0">
                  <a:latin typeface="Calibri" charset="0"/>
                  <a:ea typeface="Calibri" charset="0"/>
                  <a:cs typeface="Calibri" charset="0"/>
                </a:rPr>
                <a:t>From Multi-omics to Machine Learning</a:t>
              </a:r>
              <a:endParaRPr lang="en-US" sz="2400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59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define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93"/>
          <a:stretch/>
        </p:blipFill>
        <p:spPr bwMode="auto">
          <a:xfrm>
            <a:off x="-1699" y="1"/>
            <a:ext cx="12193699" cy="684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789" y="3231876"/>
            <a:ext cx="3048003" cy="30684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6419" r="5055"/>
          <a:stretch/>
        </p:blipFill>
        <p:spPr>
          <a:xfrm>
            <a:off x="8775002" y="412475"/>
            <a:ext cx="2987489" cy="2877292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191" y="3811558"/>
            <a:ext cx="3078388" cy="2719945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7086" y="3702241"/>
            <a:ext cx="2995405" cy="2729803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/>
          <a:srcRect r="3215"/>
          <a:stretch/>
        </p:blipFill>
        <p:spPr>
          <a:xfrm>
            <a:off x="428191" y="412475"/>
            <a:ext cx="3073295" cy="2877292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030" name="Picture 6" descr="Where is Malta the country located on the map of the world?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1662" y="412475"/>
            <a:ext cx="2466975" cy="248602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upload.wikimedia.org/wikipedia/commons/thumb/7/73/Flag_of_Malta.svg/255px-Flag_of_Malta.svg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227151">
            <a:off x="6136265" y="2005541"/>
            <a:ext cx="320674" cy="21378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cxnSp>
        <p:nvCxnSpPr>
          <p:cNvPr id="10" name="Straight Arrow Connector 9"/>
          <p:cNvCxnSpPr/>
          <p:nvPr/>
        </p:nvCxnSpPr>
        <p:spPr>
          <a:xfrm>
            <a:off x="6104674" y="2078009"/>
            <a:ext cx="184388" cy="4266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505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No photo description available.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85" b="3062"/>
          <a:stretch/>
        </p:blipFill>
        <p:spPr bwMode="auto">
          <a:xfrm>
            <a:off x="0" y="-142876"/>
            <a:ext cx="12192000" cy="700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9098406" y="5599275"/>
            <a:ext cx="2977479" cy="1153886"/>
            <a:chOff x="7416800" y="5007429"/>
            <a:chExt cx="4775200" cy="1850571"/>
          </a:xfrm>
        </p:grpSpPr>
        <p:sp>
          <p:nvSpPr>
            <p:cNvPr id="5" name="Rounded Rectangle 4"/>
            <p:cNvSpPr/>
            <p:nvPr/>
          </p:nvSpPr>
          <p:spPr>
            <a:xfrm>
              <a:off x="7416800" y="5007429"/>
              <a:ext cx="4775200" cy="1850571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0" name="Picture 2" descr="undefined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9675" y="5198849"/>
              <a:ext cx="4504915" cy="1478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ctangle 1"/>
          <p:cNvSpPr/>
          <p:nvPr/>
        </p:nvSpPr>
        <p:spPr>
          <a:xfrm>
            <a:off x="146343" y="5829831"/>
            <a:ext cx="326243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b="0" i="0" dirty="0" smtClean="0">
                <a:effectLst/>
                <a:latin typeface="Arial" panose="020B0604020202020204" pitchFamily="34" charset="0"/>
              </a:rPr>
              <a:t>Established as College (1595)</a:t>
            </a:r>
            <a:br>
              <a:rPr lang="en-US" b="0" i="0" dirty="0" smtClean="0">
                <a:effectLst/>
                <a:latin typeface="Arial" panose="020B0604020202020204" pitchFamily="34" charset="0"/>
              </a:rPr>
            </a:br>
            <a:r>
              <a:rPr lang="en-US" b="0" i="0" dirty="0" smtClean="0">
                <a:effectLst/>
                <a:latin typeface="Arial" panose="020B0604020202020204" pitchFamily="34" charset="0"/>
              </a:rPr>
              <a:t>Became University (1769)</a:t>
            </a:r>
          </a:p>
          <a:p>
            <a:r>
              <a:rPr lang="en-US" dirty="0" smtClean="0">
                <a:latin typeface="Arial" panose="020B0604020202020204" pitchFamily="34" charset="0"/>
              </a:rPr>
              <a:t>Today: Valletta Campus of 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15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7994" y="5847896"/>
            <a:ext cx="3846650" cy="815756"/>
            <a:chOff x="-101964" y="6129704"/>
            <a:chExt cx="3846650" cy="815756"/>
          </a:xfrm>
        </p:grpSpPr>
        <p:grpSp>
          <p:nvGrpSpPr>
            <p:cNvPr id="4" name="Group 3"/>
            <p:cNvGrpSpPr/>
            <p:nvPr/>
          </p:nvGrpSpPr>
          <p:grpSpPr>
            <a:xfrm>
              <a:off x="-101964" y="6298693"/>
              <a:ext cx="3846650" cy="646767"/>
              <a:chOff x="571499" y="5420302"/>
              <a:chExt cx="10956707" cy="1842237"/>
            </a:xfrm>
          </p:grpSpPr>
          <p:pic>
            <p:nvPicPr>
              <p:cNvPr id="6" name="Picture 2" descr="Logo, company name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5157" y="5420302"/>
                <a:ext cx="3984843" cy="16383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4" descr="Graphical user interface, text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10232" y="5807145"/>
                <a:ext cx="4117974" cy="8646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" name="Picture 6" descr="Text&#10;&#10;Description automatically generated with medium confidence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499" y="5420302"/>
                <a:ext cx="3775075" cy="18422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" name="Rectangle 4"/>
            <p:cNvSpPr/>
            <p:nvPr/>
          </p:nvSpPr>
          <p:spPr>
            <a:xfrm>
              <a:off x="275139" y="6129704"/>
              <a:ext cx="30457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 err="1" smtClean="0">
                  <a:latin typeface="Arial Black" panose="020B0A04020102020204" pitchFamily="34" charset="0"/>
                </a:rPr>
                <a:t>MALTAomics</a:t>
              </a:r>
              <a:r>
                <a:rPr lang="en-US" sz="1400" dirty="0" smtClean="0">
                  <a:latin typeface="Arial Black" panose="020B0A04020102020204" pitchFamily="34" charset="0"/>
                </a:rPr>
                <a:t> Summer School</a:t>
              </a:r>
              <a:endParaRPr lang="en-US" sz="1400" dirty="0">
                <a:latin typeface="Arial Black" panose="020B0A04020102020204" pitchFamily="34" charset="0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78674" y="209006"/>
            <a:ext cx="5475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t-MT" dirty="0" smtClean="0">
                <a:latin typeface="Arial Black" panose="020B0A04020102020204" pitchFamily="34" charset="0"/>
              </a:rPr>
              <a:t>Goals of the MALTAomics Summer School</a:t>
            </a:r>
            <a:endParaRPr lang="en-US" dirty="0">
              <a:latin typeface="Arial Black" panose="020B0A04020102020204" pitchFamily="34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709342" y="1380440"/>
            <a:ext cx="8762715" cy="2036666"/>
            <a:chOff x="1709342" y="1732865"/>
            <a:chExt cx="8762715" cy="2036666"/>
          </a:xfrm>
        </p:grpSpPr>
        <p:grpSp>
          <p:nvGrpSpPr>
            <p:cNvPr id="14" name="Group 13"/>
            <p:cNvGrpSpPr/>
            <p:nvPr/>
          </p:nvGrpSpPr>
          <p:grpSpPr>
            <a:xfrm>
              <a:off x="1709342" y="1732865"/>
              <a:ext cx="1575485" cy="2036666"/>
              <a:chOff x="1118519" y="1861110"/>
              <a:chExt cx="1575485" cy="2036666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5"/>
              <a:srcRect t="12359"/>
              <a:stretch/>
            </p:blipFill>
            <p:spPr>
              <a:xfrm>
                <a:off x="1118519" y="1861110"/>
                <a:ext cx="1546885" cy="1355700"/>
              </a:xfrm>
              <a:prstGeom prst="rect">
                <a:avLst/>
              </a:prstGeom>
            </p:spPr>
          </p:pic>
          <p:sp>
            <p:nvSpPr>
              <p:cNvPr id="2" name="TextBox 1"/>
              <p:cNvSpPr txBox="1"/>
              <p:nvPr/>
            </p:nvSpPr>
            <p:spPr>
              <a:xfrm>
                <a:off x="1137168" y="2974446"/>
                <a:ext cx="1556836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mt-MT" dirty="0" smtClean="0"/>
                  <a:t>Increase</a:t>
                </a:r>
              </a:p>
              <a:p>
                <a:pPr algn="ctr"/>
                <a:r>
                  <a:rPr lang="mt-MT" dirty="0" smtClean="0"/>
                  <a:t>Knowledge in</a:t>
                </a:r>
              </a:p>
              <a:p>
                <a:pPr algn="ctr"/>
                <a:r>
                  <a:rPr lang="mt-MT" dirty="0" smtClean="0"/>
                  <a:t>ML and -omics</a:t>
                </a:r>
                <a:endParaRPr lang="en-US" dirty="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4901073" y="1732865"/>
              <a:ext cx="1867307" cy="1946829"/>
              <a:chOff x="2905006" y="2264154"/>
              <a:chExt cx="1867307" cy="1946829"/>
            </a:xfrm>
          </p:grpSpPr>
          <p:pic>
            <p:nvPicPr>
              <p:cNvPr id="12" name="Picture 2" descr="Future icons for free download | Freepik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29803" y="2264154"/>
                <a:ext cx="1017706" cy="10177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2905006" y="3287653"/>
                <a:ext cx="186730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mt-MT" dirty="0" smtClean="0"/>
                  <a:t>Expose to</a:t>
                </a:r>
              </a:p>
              <a:p>
                <a:pPr algn="ctr"/>
                <a:r>
                  <a:rPr lang="mt-MT" dirty="0" smtClean="0"/>
                  <a:t>Upcoming / SOTA </a:t>
                </a:r>
              </a:p>
              <a:p>
                <a:pPr algn="ctr"/>
                <a:r>
                  <a:rPr lang="mt-MT" dirty="0" smtClean="0"/>
                  <a:t>Technologies</a:t>
                </a:r>
                <a:endParaRPr lang="en-US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8384626" y="1732865"/>
              <a:ext cx="2087431" cy="1823066"/>
              <a:chOff x="5622666" y="2084272"/>
              <a:chExt cx="2087431" cy="1823066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5622666" y="3261007"/>
                <a:ext cx="208743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mt-MT" dirty="0" smtClean="0"/>
                  <a:t>Networking and</a:t>
                </a:r>
              </a:p>
              <a:p>
                <a:pPr algn="ctr"/>
                <a:r>
                  <a:rPr lang="mt-MT" dirty="0" smtClean="0"/>
                  <a:t>Community Building</a:t>
                </a:r>
                <a:endParaRPr lang="en-US" dirty="0"/>
              </a:p>
            </p:txBody>
          </p:sp>
          <p:pic>
            <p:nvPicPr>
              <p:cNvPr id="13314" name="Picture 2" descr="Networking - Free shapes icons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47470" y="2084272"/>
                <a:ext cx="1219814" cy="1219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4074536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7994" y="5847896"/>
            <a:ext cx="3846650" cy="815756"/>
            <a:chOff x="-101964" y="6129704"/>
            <a:chExt cx="3846650" cy="815756"/>
          </a:xfrm>
        </p:grpSpPr>
        <p:grpSp>
          <p:nvGrpSpPr>
            <p:cNvPr id="4" name="Group 3"/>
            <p:cNvGrpSpPr/>
            <p:nvPr/>
          </p:nvGrpSpPr>
          <p:grpSpPr>
            <a:xfrm>
              <a:off x="-101964" y="6298693"/>
              <a:ext cx="3846650" cy="646767"/>
              <a:chOff x="571499" y="5420302"/>
              <a:chExt cx="10956707" cy="1842237"/>
            </a:xfrm>
          </p:grpSpPr>
          <p:pic>
            <p:nvPicPr>
              <p:cNvPr id="6" name="Picture 2" descr="Logo, company name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5157" y="5420302"/>
                <a:ext cx="3984843" cy="16383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4" descr="Graphical user interface, text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10232" y="5807145"/>
                <a:ext cx="4117974" cy="8646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" name="Picture 6" descr="Text&#10;&#10;Description automatically generated with medium confidence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499" y="5420302"/>
                <a:ext cx="3775075" cy="18422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" name="Rectangle 4"/>
            <p:cNvSpPr/>
            <p:nvPr/>
          </p:nvSpPr>
          <p:spPr>
            <a:xfrm>
              <a:off x="275139" y="6129704"/>
              <a:ext cx="30457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 err="1" smtClean="0">
                  <a:latin typeface="Arial Black" panose="020B0A04020102020204" pitchFamily="34" charset="0"/>
                </a:rPr>
                <a:t>MALTAomics</a:t>
              </a:r>
              <a:r>
                <a:rPr lang="en-US" sz="1400" dirty="0" smtClean="0">
                  <a:latin typeface="Arial Black" panose="020B0A04020102020204" pitchFamily="34" charset="0"/>
                </a:rPr>
                <a:t> Summer School</a:t>
              </a:r>
              <a:endParaRPr lang="en-US" sz="1400" dirty="0">
                <a:latin typeface="Arial Black" panose="020B0A04020102020204" pitchFamily="34" charset="0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78674" y="209006"/>
            <a:ext cx="5475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t-MT" dirty="0" smtClean="0">
                <a:latin typeface="Arial Black" panose="020B0A04020102020204" pitchFamily="34" charset="0"/>
              </a:rPr>
              <a:t>Goals of the MALTAomics Summer School</a:t>
            </a:r>
            <a:endParaRPr lang="en-US" dirty="0">
              <a:latin typeface="Arial Black" panose="020B0A04020102020204" pitchFamily="34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317233" y="1380440"/>
            <a:ext cx="9300283" cy="3593820"/>
            <a:chOff x="1317233" y="1732865"/>
            <a:chExt cx="9300283" cy="3593820"/>
          </a:xfrm>
        </p:grpSpPr>
        <p:grpSp>
          <p:nvGrpSpPr>
            <p:cNvPr id="14" name="Group 13"/>
            <p:cNvGrpSpPr/>
            <p:nvPr/>
          </p:nvGrpSpPr>
          <p:grpSpPr>
            <a:xfrm>
              <a:off x="1709342" y="1732865"/>
              <a:ext cx="1575485" cy="2036666"/>
              <a:chOff x="1118519" y="1861110"/>
              <a:chExt cx="1575485" cy="2036666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5"/>
              <a:srcRect t="12359"/>
              <a:stretch/>
            </p:blipFill>
            <p:spPr>
              <a:xfrm>
                <a:off x="1118519" y="1861110"/>
                <a:ext cx="1546885" cy="1355700"/>
              </a:xfrm>
              <a:prstGeom prst="rect">
                <a:avLst/>
              </a:prstGeom>
            </p:spPr>
          </p:pic>
          <p:sp>
            <p:nvSpPr>
              <p:cNvPr id="2" name="TextBox 1"/>
              <p:cNvSpPr txBox="1"/>
              <p:nvPr/>
            </p:nvSpPr>
            <p:spPr>
              <a:xfrm>
                <a:off x="1137168" y="2974446"/>
                <a:ext cx="1556836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mt-MT" dirty="0" smtClean="0"/>
                  <a:t>Increase</a:t>
                </a:r>
              </a:p>
              <a:p>
                <a:pPr algn="ctr"/>
                <a:r>
                  <a:rPr lang="mt-MT" dirty="0" smtClean="0"/>
                  <a:t>Knowledge in</a:t>
                </a:r>
              </a:p>
              <a:p>
                <a:pPr algn="ctr"/>
                <a:r>
                  <a:rPr lang="mt-MT" dirty="0" smtClean="0"/>
                  <a:t>ML and -omics</a:t>
                </a:r>
                <a:endParaRPr lang="en-US" dirty="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4901073" y="1732865"/>
              <a:ext cx="1867307" cy="1946829"/>
              <a:chOff x="2905006" y="2264154"/>
              <a:chExt cx="1867307" cy="1946829"/>
            </a:xfrm>
          </p:grpSpPr>
          <p:pic>
            <p:nvPicPr>
              <p:cNvPr id="12" name="Picture 2" descr="Future icons for free download | Freepik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29803" y="2264154"/>
                <a:ext cx="1017706" cy="10177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2905006" y="3287653"/>
                <a:ext cx="186730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mt-MT" dirty="0" smtClean="0"/>
                  <a:t>Expose to</a:t>
                </a:r>
              </a:p>
              <a:p>
                <a:pPr algn="ctr"/>
                <a:r>
                  <a:rPr lang="mt-MT" dirty="0" smtClean="0"/>
                  <a:t>Upcoming / SOTA </a:t>
                </a:r>
              </a:p>
              <a:p>
                <a:pPr algn="ctr"/>
                <a:r>
                  <a:rPr lang="mt-MT" dirty="0" smtClean="0"/>
                  <a:t>Technologies</a:t>
                </a:r>
                <a:endParaRPr lang="en-US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8384626" y="1732865"/>
              <a:ext cx="2087431" cy="1823066"/>
              <a:chOff x="5622666" y="2084272"/>
              <a:chExt cx="2087431" cy="1823066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5622666" y="3261007"/>
                <a:ext cx="208743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mt-MT" dirty="0" smtClean="0"/>
                  <a:t>Networking and</a:t>
                </a:r>
              </a:p>
              <a:p>
                <a:pPr algn="ctr"/>
                <a:r>
                  <a:rPr lang="mt-MT" dirty="0" smtClean="0"/>
                  <a:t>Community Building</a:t>
                </a:r>
                <a:endParaRPr lang="en-US" dirty="0"/>
              </a:p>
            </p:txBody>
          </p:sp>
          <p:pic>
            <p:nvPicPr>
              <p:cNvPr id="13314" name="Picture 2" descr="Networking - Free shapes icons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47470" y="2084272"/>
                <a:ext cx="1219814" cy="1219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8" name="Rectangle 17"/>
            <p:cNvSpPr/>
            <p:nvPr/>
          </p:nvSpPr>
          <p:spPr>
            <a:xfrm>
              <a:off x="1317233" y="3872404"/>
              <a:ext cx="2378351" cy="145428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Attendees will be able to develop basic ML workflows for –omics applications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239165" y="3872404"/>
              <a:ext cx="2378351" cy="145428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Attendees will have opportunities to meet others with similar background and scientific interests</a:t>
              </a:r>
              <a:endParaRPr lang="en-US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645547" y="3872404"/>
              <a:ext cx="2378351" cy="145428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Attendees will understand current state of the art in ML and perspectives for future development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8650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3931" y="170721"/>
            <a:ext cx="5940893" cy="1137351"/>
            <a:chOff x="138180" y="1781676"/>
            <a:chExt cx="5440687" cy="1137351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16BCFEF2-3563-E64D-8208-20347567A066}"/>
                </a:ext>
              </a:extLst>
            </p:cNvPr>
            <p:cNvSpPr txBox="1">
              <a:spLocks/>
            </p:cNvSpPr>
            <p:nvPr/>
          </p:nvSpPr>
          <p:spPr>
            <a:xfrm>
              <a:off x="138180" y="1781676"/>
              <a:ext cx="5440687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dirty="0" err="1"/>
                <a:t>MALTAomics</a:t>
              </a:r>
              <a:r>
                <a:rPr lang="en-US" dirty="0"/>
                <a:t> Summer School</a:t>
              </a:r>
            </a:p>
          </p:txBody>
        </p: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6EB8A06A-DD7D-8A4A-A6B5-F53293A6E528}"/>
                </a:ext>
              </a:extLst>
            </p:cNvPr>
            <p:cNvSpPr txBox="1">
              <a:spLocks/>
            </p:cNvSpPr>
            <p:nvPr/>
          </p:nvSpPr>
          <p:spPr>
            <a:xfrm>
              <a:off x="379758" y="2253330"/>
              <a:ext cx="4827673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sz="2400" dirty="0" smtClean="0">
                  <a:latin typeface="Calibri" charset="0"/>
                  <a:ea typeface="Calibri" charset="0"/>
                  <a:cs typeface="Calibri" charset="0"/>
                </a:rPr>
                <a:t>From Multi-omics to Machine Learning</a:t>
              </a:r>
              <a:endParaRPr lang="en-US" sz="2400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153931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398343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568735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983539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9813146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53931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Monday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568735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Tuesday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983539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Wednesday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398343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Thursday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9813146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Friday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-7994" y="5320784"/>
            <a:ext cx="12199994" cy="369332"/>
            <a:chOff x="-7994" y="1729859"/>
            <a:chExt cx="12199994" cy="369332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17:00</a:t>
              </a:r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-7994" y="1416345"/>
            <a:ext cx="12199994" cy="369332"/>
            <a:chOff x="-7994" y="1729859"/>
            <a:chExt cx="12199994" cy="369332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09:00</a:t>
              </a:r>
              <a:endParaRPr lang="en-US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-7994" y="5847896"/>
            <a:ext cx="3846650" cy="815756"/>
            <a:chOff x="-101964" y="6129704"/>
            <a:chExt cx="3846650" cy="815756"/>
          </a:xfrm>
        </p:grpSpPr>
        <p:grpSp>
          <p:nvGrpSpPr>
            <p:cNvPr id="30" name="Group 29"/>
            <p:cNvGrpSpPr/>
            <p:nvPr/>
          </p:nvGrpSpPr>
          <p:grpSpPr>
            <a:xfrm>
              <a:off x="-101964" y="6298693"/>
              <a:ext cx="3846650" cy="646767"/>
              <a:chOff x="571499" y="5420302"/>
              <a:chExt cx="10956707" cy="1842237"/>
            </a:xfrm>
          </p:grpSpPr>
          <p:pic>
            <p:nvPicPr>
              <p:cNvPr id="31" name="Picture 2" descr="Logo, company name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5157" y="5420302"/>
                <a:ext cx="3984843" cy="16383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4" descr="Graphical user interface, text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10232" y="5807145"/>
                <a:ext cx="4117974" cy="8646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6" descr="Text&#10;&#10;Description automatically generated with medium confidence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499" y="5420302"/>
                <a:ext cx="3775075" cy="18422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4" name="Rectangle 33"/>
            <p:cNvSpPr/>
            <p:nvPr/>
          </p:nvSpPr>
          <p:spPr>
            <a:xfrm>
              <a:off x="275139" y="6129704"/>
              <a:ext cx="30457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 err="1" smtClean="0">
                  <a:latin typeface="Arial Black" panose="020B0A04020102020204" pitchFamily="34" charset="0"/>
                </a:rPr>
                <a:t>MALTAomics</a:t>
              </a:r>
              <a:r>
                <a:rPr lang="en-US" sz="1400" dirty="0" smtClean="0">
                  <a:latin typeface="Arial Black" panose="020B0A04020102020204" pitchFamily="34" charset="0"/>
                </a:rPr>
                <a:t> Summer School</a:t>
              </a:r>
              <a:endParaRPr lang="en-US" sz="1400" dirty="0"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828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3931" y="170721"/>
            <a:ext cx="5940893" cy="1137351"/>
            <a:chOff x="138180" y="1781676"/>
            <a:chExt cx="5440687" cy="1137351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16BCFEF2-3563-E64D-8208-20347567A066}"/>
                </a:ext>
              </a:extLst>
            </p:cNvPr>
            <p:cNvSpPr txBox="1">
              <a:spLocks/>
            </p:cNvSpPr>
            <p:nvPr/>
          </p:nvSpPr>
          <p:spPr>
            <a:xfrm>
              <a:off x="138180" y="1781676"/>
              <a:ext cx="5440687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dirty="0" err="1" smtClean="0"/>
                <a:t>MALTAomics</a:t>
              </a:r>
              <a:r>
                <a:rPr lang="en-US" dirty="0" smtClean="0"/>
                <a:t> Summer School</a:t>
              </a:r>
              <a:endParaRPr lang="en-US" dirty="0"/>
            </a:p>
          </p:txBody>
        </p: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6EB8A06A-DD7D-8A4A-A6B5-F53293A6E528}"/>
                </a:ext>
              </a:extLst>
            </p:cNvPr>
            <p:cNvSpPr txBox="1">
              <a:spLocks/>
            </p:cNvSpPr>
            <p:nvPr/>
          </p:nvSpPr>
          <p:spPr>
            <a:xfrm>
              <a:off x="379758" y="2253330"/>
              <a:ext cx="4827673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sz="2400" dirty="0" smtClean="0">
                  <a:latin typeface="Calibri" charset="0"/>
                  <a:ea typeface="Calibri" charset="0"/>
                  <a:cs typeface="Calibri" charset="0"/>
                </a:rPr>
                <a:t>From Multi-omics to Machine Learning</a:t>
              </a:r>
              <a:endParaRPr lang="en-US" sz="2400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153931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398343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568735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983539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9813146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53931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Monday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568735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Tuesday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983539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Wednesday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398343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Thursday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9813146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Friday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-7994" y="5320784"/>
            <a:ext cx="12199994" cy="369332"/>
            <a:chOff x="-7994" y="1729859"/>
            <a:chExt cx="12199994" cy="369332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17:00</a:t>
              </a:r>
              <a:endParaRPr lang="en-US" dirty="0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34905" y="3248323"/>
            <a:ext cx="1838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dirty="0" smtClean="0"/>
              <a:t>Browsing Genes and Genomes with Ensembl</a:t>
            </a:r>
            <a:endParaRPr lang="en-US" dirty="0"/>
          </a:p>
        </p:txBody>
      </p:sp>
      <p:pic>
        <p:nvPicPr>
          <p:cNvPr id="27" name="Picture 4" descr="Ensembl (@ensembl) / 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4250" y1="24250" x2="70500" y2="37000"/>
                        <a14:foregroundMark x1="66750" y1="71500" x2="60250" y2="71500"/>
                        <a14:foregroundMark x1="66750" y1="47250" x2="77000" y2="21750"/>
                        <a14:foregroundMark x1="66750" y1="56500" x2="66750" y2="56500"/>
                        <a14:foregroundMark x1="80250" y1="25000" x2="80250" y2="25000"/>
                        <a14:foregroundMark x1="61500" y1="68500" x2="61500" y2="68500"/>
                        <a14:foregroundMark x1="66750" y1="74500" x2="66750" y2="74500"/>
                        <a14:foregroundMark x1="69250" y1="52250" x2="69250" y2="52250"/>
                        <a14:foregroundMark x1="77000" y1="34500" x2="77000" y2="34500"/>
                        <a14:backgroundMark x1="26000" y1="31750" x2="38750" y2="30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8" y="1914525"/>
            <a:ext cx="746677" cy="74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/>
          <p:cNvGrpSpPr/>
          <p:nvPr/>
        </p:nvGrpSpPr>
        <p:grpSpPr>
          <a:xfrm>
            <a:off x="-7994" y="1416345"/>
            <a:ext cx="12199994" cy="369332"/>
            <a:chOff x="-7994" y="1729859"/>
            <a:chExt cx="12199994" cy="369332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09:00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-7994" y="5847896"/>
            <a:ext cx="3846650" cy="815756"/>
            <a:chOff x="-101964" y="6129704"/>
            <a:chExt cx="3846650" cy="815756"/>
          </a:xfrm>
        </p:grpSpPr>
        <p:grpSp>
          <p:nvGrpSpPr>
            <p:cNvPr id="33" name="Group 32"/>
            <p:cNvGrpSpPr/>
            <p:nvPr/>
          </p:nvGrpSpPr>
          <p:grpSpPr>
            <a:xfrm>
              <a:off x="-101964" y="6298693"/>
              <a:ext cx="3846650" cy="646767"/>
              <a:chOff x="571499" y="5420302"/>
              <a:chExt cx="10956707" cy="1842237"/>
            </a:xfrm>
          </p:grpSpPr>
          <p:pic>
            <p:nvPicPr>
              <p:cNvPr id="35" name="Picture 2" descr="Logo, company name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5157" y="5420302"/>
                <a:ext cx="3984843" cy="16383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6" name="Picture 4" descr="Graphical user interface, text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10232" y="5807145"/>
                <a:ext cx="4117974" cy="8646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7" name="Picture 6" descr="Text&#10;&#10;Description automatically generated with medium confidence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499" y="5420302"/>
                <a:ext cx="3775075" cy="18422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4" name="Rectangle 33"/>
            <p:cNvSpPr/>
            <p:nvPr/>
          </p:nvSpPr>
          <p:spPr>
            <a:xfrm>
              <a:off x="275139" y="6129704"/>
              <a:ext cx="30457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 err="1" smtClean="0">
                  <a:latin typeface="Arial Black" panose="020B0A04020102020204" pitchFamily="34" charset="0"/>
                </a:rPr>
                <a:t>MALTAomics</a:t>
              </a:r>
              <a:r>
                <a:rPr lang="en-US" sz="1400" dirty="0" smtClean="0">
                  <a:latin typeface="Arial Black" panose="020B0A04020102020204" pitchFamily="34" charset="0"/>
                </a:rPr>
                <a:t> Summer School</a:t>
              </a:r>
              <a:endParaRPr lang="en-US" sz="1400" dirty="0"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858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3931" y="170721"/>
            <a:ext cx="5940893" cy="1137351"/>
            <a:chOff x="138180" y="1781676"/>
            <a:chExt cx="5440687" cy="1137351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16BCFEF2-3563-E64D-8208-20347567A066}"/>
                </a:ext>
              </a:extLst>
            </p:cNvPr>
            <p:cNvSpPr txBox="1">
              <a:spLocks/>
            </p:cNvSpPr>
            <p:nvPr/>
          </p:nvSpPr>
          <p:spPr>
            <a:xfrm>
              <a:off x="138180" y="1781676"/>
              <a:ext cx="5440687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850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dirty="0" err="1" smtClean="0"/>
                <a:t>MALTAomics</a:t>
              </a:r>
              <a:r>
                <a:rPr lang="en-US" dirty="0" smtClean="0"/>
                <a:t> Summer School</a:t>
              </a:r>
              <a:endParaRPr lang="en-US" dirty="0"/>
            </a:p>
          </p:txBody>
        </p: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6EB8A06A-DD7D-8A4A-A6B5-F53293A6E528}"/>
                </a:ext>
              </a:extLst>
            </p:cNvPr>
            <p:cNvSpPr txBox="1">
              <a:spLocks/>
            </p:cNvSpPr>
            <p:nvPr/>
          </p:nvSpPr>
          <p:spPr>
            <a:xfrm>
              <a:off x="379758" y="2253330"/>
              <a:ext cx="4827673" cy="66569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kern="1200">
                  <a:solidFill>
                    <a:schemeClr val="tx1"/>
                  </a:solidFill>
                  <a:latin typeface="Trebuchet MS" charset="0"/>
                  <a:ea typeface="Trebuchet MS" charset="0"/>
                  <a:cs typeface="Trebuchet MS" charset="0"/>
                </a:defRPr>
              </a:lvl1pPr>
            </a:lstStyle>
            <a:p>
              <a:r>
                <a:rPr lang="en-US" sz="2400" dirty="0" smtClean="0">
                  <a:latin typeface="Calibri" charset="0"/>
                  <a:ea typeface="Calibri" charset="0"/>
                  <a:cs typeface="Calibri" charset="0"/>
                </a:rPr>
                <a:t>From Multi-omics to Machine Learning</a:t>
              </a:r>
              <a:endParaRPr lang="en-US" sz="2400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153931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398343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983539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9813146" y="2219325"/>
            <a:ext cx="2200275" cy="29813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53931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Monday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983539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Wednesday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398343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Thursday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9813146" y="2533983"/>
            <a:ext cx="2200275" cy="2857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t-MT" dirty="0" smtClean="0"/>
              <a:t>Friday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-7994" y="5320784"/>
            <a:ext cx="12199994" cy="369332"/>
            <a:chOff x="-7994" y="1729859"/>
            <a:chExt cx="12199994" cy="369332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17:00</a:t>
              </a:r>
              <a:endParaRPr lang="en-US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34905" y="3248323"/>
            <a:ext cx="1838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t-MT" dirty="0" smtClean="0"/>
              <a:t>Browsing Genes and Genomes with Ensembl</a:t>
            </a:r>
            <a:endParaRPr lang="en-US" dirty="0"/>
          </a:p>
        </p:txBody>
      </p:sp>
      <p:grpSp>
        <p:nvGrpSpPr>
          <p:cNvPr id="33" name="Group 32"/>
          <p:cNvGrpSpPr/>
          <p:nvPr/>
        </p:nvGrpSpPr>
        <p:grpSpPr>
          <a:xfrm>
            <a:off x="2568735" y="2219325"/>
            <a:ext cx="2200275" cy="2981325"/>
            <a:chOff x="2568735" y="2219325"/>
            <a:chExt cx="2200275" cy="2981325"/>
          </a:xfrm>
        </p:grpSpPr>
        <p:sp>
          <p:nvSpPr>
            <p:cNvPr id="9" name="Rounded Rectangle 8"/>
            <p:cNvSpPr/>
            <p:nvPr/>
          </p:nvSpPr>
          <p:spPr>
            <a:xfrm>
              <a:off x="2568735" y="2219325"/>
              <a:ext cx="2200275" cy="298132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568735" y="2533983"/>
              <a:ext cx="2200275" cy="28575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t-MT" dirty="0" smtClean="0"/>
                <a:t>Tuesday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749707" y="3219517"/>
              <a:ext cx="18383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dirty="0" smtClean="0"/>
                <a:t>Deep Learning for Genomics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749707" y="2908866"/>
              <a:ext cx="18383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Intro to Genomic Data</a:t>
              </a:r>
              <a:endParaRPr lang="en-US" sz="14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749707" y="3868722"/>
              <a:ext cx="18383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Gene regulation discovery in the era of 3rd gen sequencing</a:t>
              </a:r>
              <a:endParaRPr lang="en-US" sz="14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749707" y="4610261"/>
              <a:ext cx="18383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t-MT" sz="1400" dirty="0" smtClean="0"/>
                <a:t>CNNs for genomic annotation</a:t>
              </a:r>
              <a:endParaRPr lang="en-US" sz="1400" dirty="0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3392644" y="3218080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392644" y="3867285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392644" y="4608823"/>
              <a:ext cx="55245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100" name="Picture 4" descr="Ensembl (@ensembl) / 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4250" y1="24250" x2="70500" y2="37000"/>
                        <a14:foregroundMark x1="66750" y1="71500" x2="60250" y2="71500"/>
                        <a14:foregroundMark x1="66750" y1="47250" x2="77000" y2="21750"/>
                        <a14:foregroundMark x1="66750" y1="56500" x2="66750" y2="56500"/>
                        <a14:foregroundMark x1="80250" y1="25000" x2="80250" y2="25000"/>
                        <a14:foregroundMark x1="61500" y1="68500" x2="61500" y2="68500"/>
                        <a14:foregroundMark x1="66750" y1="74500" x2="66750" y2="74500"/>
                        <a14:foregroundMark x1="69250" y1="52250" x2="69250" y2="52250"/>
                        <a14:foregroundMark x1="77000" y1="34500" x2="77000" y2="34500"/>
                        <a14:backgroundMark x1="26000" y1="31750" x2="38750" y2="30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8" y="1914525"/>
            <a:ext cx="746677" cy="74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Dna Special Lineal color ic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679" y="1863028"/>
            <a:ext cx="670796" cy="67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8" name="Group 37"/>
          <p:cNvGrpSpPr/>
          <p:nvPr/>
        </p:nvGrpSpPr>
        <p:grpSpPr>
          <a:xfrm>
            <a:off x="-7994" y="1416345"/>
            <a:ext cx="12199994" cy="369332"/>
            <a:chOff x="-7994" y="1729859"/>
            <a:chExt cx="12199994" cy="369332"/>
          </a:xfrm>
        </p:grpSpPr>
        <p:cxnSp>
          <p:nvCxnSpPr>
            <p:cNvPr id="39" name="Straight Connector 38"/>
            <p:cNvCxnSpPr/>
            <p:nvPr/>
          </p:nvCxnSpPr>
          <p:spPr>
            <a:xfrm>
              <a:off x="-7994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6496050" y="1914525"/>
              <a:ext cx="5695950" cy="0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5737194" y="172985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t-MT" dirty="0" smtClean="0"/>
                <a:t>09:00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-7994" y="5847896"/>
            <a:ext cx="3846650" cy="815756"/>
            <a:chOff x="-101964" y="6129704"/>
            <a:chExt cx="3846650" cy="815756"/>
          </a:xfrm>
        </p:grpSpPr>
        <p:grpSp>
          <p:nvGrpSpPr>
            <p:cNvPr id="43" name="Group 42"/>
            <p:cNvGrpSpPr/>
            <p:nvPr/>
          </p:nvGrpSpPr>
          <p:grpSpPr>
            <a:xfrm>
              <a:off x="-101964" y="6298693"/>
              <a:ext cx="3846650" cy="646767"/>
              <a:chOff x="571499" y="5420302"/>
              <a:chExt cx="10956707" cy="1842237"/>
            </a:xfrm>
          </p:grpSpPr>
          <p:pic>
            <p:nvPicPr>
              <p:cNvPr id="45" name="Picture 2" descr="Logo, company name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5157" y="5420302"/>
                <a:ext cx="3984843" cy="16383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6" name="Picture 4" descr="Graphical user interface, text&#10;&#10;Description automatically generated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10232" y="5807145"/>
                <a:ext cx="4117974" cy="8646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7" name="Picture 6" descr="Text&#10;&#10;Description automatically generated with medium confidence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499" y="5420302"/>
                <a:ext cx="3775075" cy="18422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4" name="Rectangle 43"/>
            <p:cNvSpPr/>
            <p:nvPr/>
          </p:nvSpPr>
          <p:spPr>
            <a:xfrm>
              <a:off x="275139" y="6129704"/>
              <a:ext cx="30457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 err="1" smtClean="0">
                  <a:latin typeface="Arial Black" panose="020B0A04020102020204" pitchFamily="34" charset="0"/>
                </a:rPr>
                <a:t>MALTAomics</a:t>
              </a:r>
              <a:r>
                <a:rPr lang="en-US" sz="1400" dirty="0" smtClean="0">
                  <a:latin typeface="Arial Black" panose="020B0A04020102020204" pitchFamily="34" charset="0"/>
                </a:rPr>
                <a:t> Summer School</a:t>
              </a:r>
              <a:endParaRPr lang="en-US" sz="1400" dirty="0"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092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559</Words>
  <Application>Microsoft Office PowerPoint</Application>
  <PresentationFormat>Widescreen</PresentationFormat>
  <Paragraphs>171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Masarykova univerzita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Panagiotis Alexiou</dc:creator>
  <cp:lastModifiedBy>Panagiotis Alexiou</cp:lastModifiedBy>
  <cp:revision>17</cp:revision>
  <dcterms:created xsi:type="dcterms:W3CDTF">2023-09-06T08:41:01Z</dcterms:created>
  <dcterms:modified xsi:type="dcterms:W3CDTF">2023-09-09T10:30:15Z</dcterms:modified>
</cp:coreProperties>
</file>

<file path=docProps/thumbnail.jpeg>
</file>